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258" r:id="rId3"/>
    <p:sldId id="259" r:id="rId4"/>
    <p:sldId id="260" r:id="rId5"/>
    <p:sldId id="261" r:id="rId6"/>
    <p:sldId id="262" r:id="rId7"/>
    <p:sldId id="263" r:id="rId8"/>
    <p:sldId id="264" r:id="rId9"/>
    <p:sldId id="285" r:id="rId10"/>
    <p:sldId id="265" r:id="rId11"/>
    <p:sldId id="266" r:id="rId12"/>
    <p:sldId id="267" r:id="rId13"/>
    <p:sldId id="268" r:id="rId14"/>
    <p:sldId id="269" r:id="rId15"/>
    <p:sldId id="270" r:id="rId16"/>
    <p:sldId id="286" r:id="rId17"/>
    <p:sldId id="287" r:id="rId18"/>
    <p:sldId id="271" r:id="rId19"/>
    <p:sldId id="283" r:id="rId20"/>
    <p:sldId id="284" r:id="rId2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9474" autoAdjust="0"/>
  </p:normalViewPr>
  <p:slideViewPr>
    <p:cSldViewPr snapToGrid="0">
      <p:cViewPr varScale="1">
        <p:scale>
          <a:sx n="73" d="100"/>
          <a:sy n="73" d="100"/>
        </p:scale>
        <p:origin x="1070" y="67"/>
      </p:cViewPr>
      <p:guideLst/>
    </p:cSldViewPr>
  </p:slideViewPr>
  <p:outlineViewPr>
    <p:cViewPr>
      <p:scale>
        <a:sx n="33" d="100"/>
        <a:sy n="33" d="100"/>
      </p:scale>
      <p:origin x="0" y="-32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gif>
</file>

<file path=ppt/media/image10.png>
</file>

<file path=ppt/media/image11.gif>
</file>

<file path=ppt/media/image12.gif>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DE00F9-C11B-4894-AFDF-3C5BCDE8A8B7}" type="datetimeFigureOut">
              <a:rPr lang="ru-RU" smtClean="0"/>
              <a:t>06.10.2019</a:t>
            </a:fld>
            <a:endParaRPr lang="ru-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058090-07EA-440C-92A6-0F6138834D9A}" type="slidenum">
              <a:rPr lang="ru-RU" smtClean="0"/>
              <a:t>‹#›</a:t>
            </a:fld>
            <a:endParaRPr lang="ru-RU"/>
          </a:p>
        </p:txBody>
      </p:sp>
    </p:spTree>
    <p:extLst>
      <p:ext uri="{BB962C8B-B14F-4D97-AF65-F5344CB8AC3E}">
        <p14:creationId xmlns:p14="http://schemas.microsoft.com/office/powerpoint/2010/main" val="3382090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1</a:t>
            </a:fld>
            <a:endParaRPr lang="en-US"/>
          </a:p>
        </p:txBody>
      </p:sp>
    </p:spTree>
    <p:extLst>
      <p:ext uri="{BB962C8B-B14F-4D97-AF65-F5344CB8AC3E}">
        <p14:creationId xmlns:p14="http://schemas.microsoft.com/office/powerpoint/2010/main" val="4082047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13</a:t>
            </a:fld>
            <a:endParaRPr lang="en-US"/>
          </a:p>
        </p:txBody>
      </p:sp>
    </p:spTree>
    <p:extLst>
      <p:ext uri="{BB962C8B-B14F-4D97-AF65-F5344CB8AC3E}">
        <p14:creationId xmlns:p14="http://schemas.microsoft.com/office/powerpoint/2010/main" val="1640544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14</a:t>
            </a:fld>
            <a:endParaRPr lang="en-US"/>
          </a:p>
        </p:txBody>
      </p:sp>
    </p:spTree>
    <p:extLst>
      <p:ext uri="{BB962C8B-B14F-4D97-AF65-F5344CB8AC3E}">
        <p14:creationId xmlns:p14="http://schemas.microsoft.com/office/powerpoint/2010/main" val="2355025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rPr>
              <a:t>include()</a:t>
            </a:r>
            <a:r>
              <a:rPr lang="en-US" sz="1200" b="0" i="0" kern="1200" dirty="0" smtClean="0">
                <a:solidFill>
                  <a:schemeClr val="tx1"/>
                </a:solidFill>
                <a:effectLst/>
                <a:latin typeface="+mn-lt"/>
                <a:ea typeface="+mn-ea"/>
                <a:cs typeface="+mn-cs"/>
              </a:rPr>
              <a:t> function allows referencing other </a:t>
            </a:r>
            <a:r>
              <a:rPr lang="en-US" sz="1200" b="0" i="0" kern="1200" dirty="0" err="1" smtClean="0">
                <a:solidFill>
                  <a:schemeClr val="tx1"/>
                </a:solidFill>
                <a:effectLst/>
                <a:latin typeface="+mn-lt"/>
                <a:ea typeface="+mn-ea"/>
                <a:cs typeface="+mn-cs"/>
              </a:rPr>
              <a:t>URLconfs</a:t>
            </a:r>
            <a:r>
              <a:rPr lang="en-US" sz="1200" b="0" i="0" kern="1200" dirty="0" smtClean="0">
                <a:solidFill>
                  <a:schemeClr val="tx1"/>
                </a:solidFill>
                <a:effectLst/>
                <a:latin typeface="+mn-lt"/>
                <a:ea typeface="+mn-ea"/>
                <a:cs typeface="+mn-cs"/>
              </a:rPr>
              <a:t>. Whenever Django encounters </a:t>
            </a:r>
            <a:r>
              <a:rPr lang="en-US" sz="1200" b="0" i="0" u="none" strike="noStrike" kern="1200" dirty="0" smtClean="0">
                <a:solidFill>
                  <a:schemeClr val="tx1"/>
                </a:solidFill>
                <a:effectLst/>
                <a:latin typeface="+mn-lt"/>
                <a:ea typeface="+mn-ea"/>
                <a:cs typeface="+mn-cs"/>
              </a:rPr>
              <a:t>include()</a:t>
            </a:r>
            <a:r>
              <a:rPr lang="en-US" sz="1200" b="0" i="0" kern="1200" dirty="0" smtClean="0">
                <a:solidFill>
                  <a:schemeClr val="tx1"/>
                </a:solidFill>
                <a:effectLst/>
                <a:latin typeface="+mn-lt"/>
                <a:ea typeface="+mn-ea"/>
                <a:cs typeface="+mn-cs"/>
              </a:rPr>
              <a:t>, it chops off whatever part of the URL matched up to that point and sends the remaining string to the included </a:t>
            </a:r>
            <a:r>
              <a:rPr lang="en-US" sz="1200" b="0" i="0" kern="1200" dirty="0" err="1" smtClean="0">
                <a:solidFill>
                  <a:schemeClr val="tx1"/>
                </a:solidFill>
                <a:effectLst/>
                <a:latin typeface="+mn-lt"/>
                <a:ea typeface="+mn-ea"/>
                <a:cs typeface="+mn-cs"/>
              </a:rPr>
              <a:t>URLconf</a:t>
            </a:r>
            <a:r>
              <a:rPr lang="en-US" sz="1200" b="0" i="0" kern="1200" dirty="0" smtClean="0">
                <a:solidFill>
                  <a:schemeClr val="tx1"/>
                </a:solidFill>
                <a:effectLst/>
                <a:latin typeface="+mn-lt"/>
                <a:ea typeface="+mn-ea"/>
                <a:cs typeface="+mn-cs"/>
              </a:rPr>
              <a:t> for further processing.</a:t>
            </a:r>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15</a:t>
            </a:fld>
            <a:endParaRPr lang="en-US"/>
          </a:p>
        </p:txBody>
      </p:sp>
    </p:spTree>
    <p:extLst>
      <p:ext uri="{BB962C8B-B14F-4D97-AF65-F5344CB8AC3E}">
        <p14:creationId xmlns:p14="http://schemas.microsoft.com/office/powerpoint/2010/main" val="3795957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rPr>
              <a:t>include()</a:t>
            </a:r>
            <a:r>
              <a:rPr lang="en-US" sz="1200" b="0" i="0" kern="1200" dirty="0" smtClean="0">
                <a:solidFill>
                  <a:schemeClr val="tx1"/>
                </a:solidFill>
                <a:effectLst/>
                <a:latin typeface="+mn-lt"/>
                <a:ea typeface="+mn-ea"/>
                <a:cs typeface="+mn-cs"/>
              </a:rPr>
              <a:t> function allows referencing other </a:t>
            </a:r>
            <a:r>
              <a:rPr lang="en-US" sz="1200" b="0" i="0" kern="1200" dirty="0" err="1" smtClean="0">
                <a:solidFill>
                  <a:schemeClr val="tx1"/>
                </a:solidFill>
                <a:effectLst/>
                <a:latin typeface="+mn-lt"/>
                <a:ea typeface="+mn-ea"/>
                <a:cs typeface="+mn-cs"/>
              </a:rPr>
              <a:t>URLconfs</a:t>
            </a:r>
            <a:r>
              <a:rPr lang="en-US" sz="1200" b="0" i="0" kern="1200" dirty="0" smtClean="0">
                <a:solidFill>
                  <a:schemeClr val="tx1"/>
                </a:solidFill>
                <a:effectLst/>
                <a:latin typeface="+mn-lt"/>
                <a:ea typeface="+mn-ea"/>
                <a:cs typeface="+mn-cs"/>
              </a:rPr>
              <a:t>. Whenever Django encounters </a:t>
            </a:r>
            <a:r>
              <a:rPr lang="en-US" sz="1200" b="0" i="0" u="none" strike="noStrike" kern="1200" dirty="0" smtClean="0">
                <a:solidFill>
                  <a:schemeClr val="tx1"/>
                </a:solidFill>
                <a:effectLst/>
                <a:latin typeface="+mn-lt"/>
                <a:ea typeface="+mn-ea"/>
                <a:cs typeface="+mn-cs"/>
              </a:rPr>
              <a:t>include()</a:t>
            </a:r>
            <a:r>
              <a:rPr lang="en-US" sz="1200" b="0" i="0" kern="1200" dirty="0" smtClean="0">
                <a:solidFill>
                  <a:schemeClr val="tx1"/>
                </a:solidFill>
                <a:effectLst/>
                <a:latin typeface="+mn-lt"/>
                <a:ea typeface="+mn-ea"/>
                <a:cs typeface="+mn-cs"/>
              </a:rPr>
              <a:t>, it chops off whatever part of the URL matched up to that point and sends the remaining string to the included </a:t>
            </a:r>
            <a:r>
              <a:rPr lang="en-US" sz="1200" b="0" i="0" kern="1200" dirty="0" err="1" smtClean="0">
                <a:solidFill>
                  <a:schemeClr val="tx1"/>
                </a:solidFill>
                <a:effectLst/>
                <a:latin typeface="+mn-lt"/>
                <a:ea typeface="+mn-ea"/>
                <a:cs typeface="+mn-cs"/>
              </a:rPr>
              <a:t>URLconf</a:t>
            </a:r>
            <a:r>
              <a:rPr lang="en-US" sz="1200" b="0" i="0" kern="1200" dirty="0" smtClean="0">
                <a:solidFill>
                  <a:schemeClr val="tx1"/>
                </a:solidFill>
                <a:effectLst/>
                <a:latin typeface="+mn-lt"/>
                <a:ea typeface="+mn-ea"/>
                <a:cs typeface="+mn-cs"/>
              </a:rPr>
              <a:t> for further processing.</a:t>
            </a:r>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16</a:t>
            </a:fld>
            <a:endParaRPr lang="en-US"/>
          </a:p>
        </p:txBody>
      </p:sp>
    </p:spTree>
    <p:extLst>
      <p:ext uri="{BB962C8B-B14F-4D97-AF65-F5344CB8AC3E}">
        <p14:creationId xmlns:p14="http://schemas.microsoft.com/office/powerpoint/2010/main" val="27777806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rPr>
              <a:t>path()</a:t>
            </a:r>
            <a:r>
              <a:rPr lang="en-US" sz="1200" b="0" i="0" kern="1200" dirty="0" smtClean="0">
                <a:solidFill>
                  <a:schemeClr val="tx1"/>
                </a:solidFill>
                <a:effectLst/>
                <a:latin typeface="+mn-lt"/>
                <a:ea typeface="+mn-ea"/>
                <a:cs typeface="+mn-cs"/>
              </a:rPr>
              <a:t> function is passed four arguments, two required: </a:t>
            </a:r>
            <a:r>
              <a:rPr lang="en-US" sz="1200" kern="1200" dirty="0" smtClean="0">
                <a:solidFill>
                  <a:schemeClr val="tx1"/>
                </a:solidFill>
                <a:effectLst/>
                <a:latin typeface="+mn-lt"/>
                <a:ea typeface="+mn-ea"/>
                <a:cs typeface="+mn-cs"/>
              </a:rPr>
              <a:t>route</a:t>
            </a:r>
            <a:r>
              <a:rPr lang="en-US" sz="1200" b="0" i="0" kern="1200" dirty="0" smtClean="0">
                <a:solidFill>
                  <a:schemeClr val="tx1"/>
                </a:solidFill>
                <a:effectLst/>
                <a:latin typeface="+mn-lt"/>
                <a:ea typeface="+mn-ea"/>
                <a:cs typeface="+mn-cs"/>
              </a:rPr>
              <a:t> and </a:t>
            </a:r>
            <a:r>
              <a:rPr lang="en-US" sz="1200" kern="1200" dirty="0" smtClean="0">
                <a:solidFill>
                  <a:schemeClr val="tx1"/>
                </a:solidFill>
                <a:effectLst/>
                <a:latin typeface="+mn-lt"/>
                <a:ea typeface="+mn-ea"/>
                <a:cs typeface="+mn-cs"/>
              </a:rPr>
              <a:t>view</a:t>
            </a:r>
            <a:r>
              <a:rPr lang="en-US" sz="1200" b="0" i="0" kern="1200" dirty="0" smtClean="0">
                <a:solidFill>
                  <a:schemeClr val="tx1"/>
                </a:solidFill>
                <a:effectLst/>
                <a:latin typeface="+mn-lt"/>
                <a:ea typeface="+mn-ea"/>
                <a:cs typeface="+mn-cs"/>
              </a:rPr>
              <a:t>, and two optional: </a:t>
            </a:r>
            <a:r>
              <a:rPr lang="en-US" sz="1200" kern="1200" dirty="0" err="1" smtClean="0">
                <a:solidFill>
                  <a:schemeClr val="tx1"/>
                </a:solidFill>
                <a:effectLst/>
                <a:latin typeface="+mn-lt"/>
                <a:ea typeface="+mn-ea"/>
                <a:cs typeface="+mn-cs"/>
              </a:rPr>
              <a:t>kwargs</a:t>
            </a:r>
            <a:r>
              <a:rPr lang="en-US" sz="1200" b="0" i="0" kern="1200" dirty="0" smtClean="0">
                <a:solidFill>
                  <a:schemeClr val="tx1"/>
                </a:solidFill>
                <a:effectLst/>
                <a:latin typeface="+mn-lt"/>
                <a:ea typeface="+mn-ea"/>
                <a:cs typeface="+mn-cs"/>
              </a:rPr>
              <a:t>, and </a:t>
            </a:r>
            <a:r>
              <a:rPr lang="en-US" sz="1200" kern="1200" dirty="0" smtClean="0">
                <a:solidFill>
                  <a:schemeClr val="tx1"/>
                </a:solidFill>
                <a:effectLst/>
                <a:latin typeface="+mn-lt"/>
                <a:ea typeface="+mn-ea"/>
                <a:cs typeface="+mn-cs"/>
              </a:rPr>
              <a:t>name</a:t>
            </a:r>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17</a:t>
            </a:fld>
            <a:endParaRPr lang="en-US"/>
          </a:p>
        </p:txBody>
      </p:sp>
    </p:spTree>
    <p:extLst>
      <p:ext uri="{BB962C8B-B14F-4D97-AF65-F5344CB8AC3E}">
        <p14:creationId xmlns:p14="http://schemas.microsoft.com/office/powerpoint/2010/main" val="1232491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19</a:t>
            </a:fld>
            <a:endParaRPr lang="en-US"/>
          </a:p>
        </p:txBody>
      </p:sp>
    </p:spTree>
    <p:extLst>
      <p:ext uri="{BB962C8B-B14F-4D97-AF65-F5344CB8AC3E}">
        <p14:creationId xmlns:p14="http://schemas.microsoft.com/office/powerpoint/2010/main" val="919394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4</a:t>
            </a:fld>
            <a:endParaRPr lang="en-US"/>
          </a:p>
        </p:txBody>
      </p:sp>
    </p:spTree>
    <p:extLst>
      <p:ext uri="{BB962C8B-B14F-4D97-AF65-F5344CB8AC3E}">
        <p14:creationId xmlns:p14="http://schemas.microsoft.com/office/powerpoint/2010/main" val="119326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5</a:t>
            </a:fld>
            <a:endParaRPr lang="en-US"/>
          </a:p>
        </p:txBody>
      </p:sp>
    </p:spTree>
    <p:extLst>
      <p:ext uri="{BB962C8B-B14F-4D97-AF65-F5344CB8AC3E}">
        <p14:creationId xmlns:p14="http://schemas.microsoft.com/office/powerpoint/2010/main" val="564243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PYTHON IS CASE SENSITIVE DO NOT FORGET ABOUT IT</a:t>
            </a:r>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6</a:t>
            </a:fld>
            <a:endParaRPr lang="en-US"/>
          </a:p>
        </p:txBody>
      </p:sp>
    </p:spTree>
    <p:extLst>
      <p:ext uri="{BB962C8B-B14F-4D97-AF65-F5344CB8AC3E}">
        <p14:creationId xmlns:p14="http://schemas.microsoft.com/office/powerpoint/2010/main" val="1057857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django</a:t>
            </a:r>
            <a:r>
              <a:rPr lang="en-US" sz="1200" kern="1200" dirty="0" smtClean="0">
                <a:solidFill>
                  <a:schemeClr val="tx1"/>
                </a:solidFill>
                <a:effectLst/>
                <a:latin typeface="+mn-lt"/>
                <a:ea typeface="+mn-ea"/>
                <a:cs typeface="+mn-cs"/>
              </a:rPr>
              <a:t>-admin</a:t>
            </a:r>
            <a:r>
              <a:rPr lang="en-US" sz="1200" b="0" i="0" kern="1200" dirty="0" smtClean="0">
                <a:solidFill>
                  <a:schemeClr val="tx1"/>
                </a:solidFill>
                <a:effectLst/>
                <a:latin typeface="+mn-lt"/>
                <a:ea typeface="+mn-ea"/>
                <a:cs typeface="+mn-cs"/>
              </a:rPr>
              <a:t> is Django’s command-line utility for administrative tasks. This document outlines all it can do.</a:t>
            </a:r>
            <a:endParaRPr lang="ru-RU" dirty="0"/>
          </a:p>
        </p:txBody>
      </p:sp>
      <p:sp>
        <p:nvSpPr>
          <p:cNvPr id="4" name="Slide Number Placeholder 3"/>
          <p:cNvSpPr>
            <a:spLocks noGrp="1"/>
          </p:cNvSpPr>
          <p:nvPr>
            <p:ph type="sldNum" sz="quarter" idx="10"/>
          </p:nvPr>
        </p:nvSpPr>
        <p:spPr/>
        <p:txBody>
          <a:bodyPr/>
          <a:lstStyle/>
          <a:p>
            <a:fld id="{27058090-07EA-440C-92A6-0F6138834D9A}" type="slidenum">
              <a:rPr lang="ru-RU" smtClean="0"/>
              <a:t>7</a:t>
            </a:fld>
            <a:endParaRPr lang="ru-RU"/>
          </a:p>
        </p:txBody>
      </p:sp>
    </p:spTree>
    <p:extLst>
      <p:ext uri="{BB962C8B-B14F-4D97-AF65-F5344CB8AC3E}">
        <p14:creationId xmlns:p14="http://schemas.microsoft.com/office/powerpoint/2010/main" val="483109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addition, </a:t>
            </a:r>
            <a:r>
              <a:rPr lang="en-US" sz="1200" kern="1200" dirty="0" smtClean="0">
                <a:solidFill>
                  <a:schemeClr val="tx1"/>
                </a:solidFill>
                <a:effectLst/>
                <a:latin typeface="+mn-lt"/>
                <a:ea typeface="+mn-ea"/>
                <a:cs typeface="+mn-cs"/>
              </a:rPr>
              <a:t>manage.py</a:t>
            </a:r>
            <a:r>
              <a:rPr lang="en-US" sz="1200" b="0" i="0" kern="1200" dirty="0" smtClean="0">
                <a:solidFill>
                  <a:schemeClr val="tx1"/>
                </a:solidFill>
                <a:effectLst/>
                <a:latin typeface="+mn-lt"/>
                <a:ea typeface="+mn-ea"/>
                <a:cs typeface="+mn-cs"/>
              </a:rPr>
              <a:t> is automatically created in each Django project. It does the same thing as </a:t>
            </a:r>
            <a:r>
              <a:rPr lang="en-US" sz="1200" kern="1200" dirty="0" err="1" smtClean="0">
                <a:solidFill>
                  <a:schemeClr val="tx1"/>
                </a:solidFill>
                <a:effectLst/>
                <a:latin typeface="+mn-lt"/>
                <a:ea typeface="+mn-ea"/>
                <a:cs typeface="+mn-cs"/>
              </a:rPr>
              <a:t>django</a:t>
            </a:r>
            <a:r>
              <a:rPr lang="en-US" sz="1200" kern="1200" dirty="0" smtClean="0">
                <a:solidFill>
                  <a:schemeClr val="tx1"/>
                </a:solidFill>
                <a:effectLst/>
                <a:latin typeface="+mn-lt"/>
                <a:ea typeface="+mn-ea"/>
                <a:cs typeface="+mn-cs"/>
              </a:rPr>
              <a:t>-admin</a:t>
            </a:r>
            <a:r>
              <a:rPr lang="en-US" sz="1200" b="0" i="0" kern="1200" dirty="0" smtClean="0">
                <a:solidFill>
                  <a:schemeClr val="tx1"/>
                </a:solidFill>
                <a:effectLst/>
                <a:latin typeface="+mn-lt"/>
                <a:ea typeface="+mn-ea"/>
                <a:cs typeface="+mn-cs"/>
              </a:rPr>
              <a:t> but also sets the </a:t>
            </a:r>
            <a:r>
              <a:rPr lang="en-US" sz="1200" b="0" i="0" u="none" strike="noStrike" kern="1200" dirty="0" smtClean="0">
                <a:solidFill>
                  <a:schemeClr val="tx1"/>
                </a:solidFill>
                <a:effectLst/>
                <a:latin typeface="+mn-lt"/>
                <a:ea typeface="+mn-ea"/>
                <a:cs typeface="+mn-cs"/>
              </a:rPr>
              <a:t>DJANGO_SETTINGS_MODULE</a:t>
            </a:r>
            <a:r>
              <a:rPr lang="en-US" sz="1200" b="0" i="0" kern="1200" dirty="0" smtClean="0">
                <a:solidFill>
                  <a:schemeClr val="tx1"/>
                </a:solidFill>
                <a:effectLst/>
                <a:latin typeface="+mn-lt"/>
                <a:ea typeface="+mn-ea"/>
                <a:cs typeface="+mn-cs"/>
              </a:rPr>
              <a:t> environment variable so that it points to your project’s </a:t>
            </a:r>
            <a:r>
              <a:rPr lang="en-US" sz="1200" kern="1200" dirty="0" smtClean="0">
                <a:solidFill>
                  <a:schemeClr val="tx1"/>
                </a:solidFill>
                <a:effectLst/>
                <a:latin typeface="+mn-lt"/>
                <a:ea typeface="+mn-ea"/>
                <a:cs typeface="+mn-cs"/>
              </a:rPr>
              <a:t>settings.py</a:t>
            </a:r>
            <a:r>
              <a:rPr lang="en-US" sz="1200" b="0" i="0" kern="1200" dirty="0" smtClean="0">
                <a:solidFill>
                  <a:schemeClr val="tx1"/>
                </a:solidFill>
                <a:effectLst/>
                <a:latin typeface="+mn-lt"/>
                <a:ea typeface="+mn-ea"/>
                <a:cs typeface="+mn-cs"/>
              </a:rPr>
              <a:t> file. It is a specification that describes how a web server communicates with web applications, and how web applications can be chained together to process one request.</a:t>
            </a:r>
            <a:endParaRPr lang="ru-RU" dirty="0"/>
          </a:p>
        </p:txBody>
      </p:sp>
      <p:sp>
        <p:nvSpPr>
          <p:cNvPr id="4" name="Slide Number Placeholder 3"/>
          <p:cNvSpPr>
            <a:spLocks noGrp="1"/>
          </p:cNvSpPr>
          <p:nvPr>
            <p:ph type="sldNum" sz="quarter" idx="10"/>
          </p:nvPr>
        </p:nvSpPr>
        <p:spPr/>
        <p:txBody>
          <a:bodyPr/>
          <a:lstStyle/>
          <a:p>
            <a:fld id="{27058090-07EA-440C-92A6-0F6138834D9A}" type="slidenum">
              <a:rPr lang="ru-RU" smtClean="0"/>
              <a:t>8</a:t>
            </a:fld>
            <a:endParaRPr lang="ru-RU"/>
          </a:p>
        </p:txBody>
      </p:sp>
    </p:spTree>
    <p:extLst>
      <p:ext uri="{BB962C8B-B14F-4D97-AF65-F5344CB8AC3E}">
        <p14:creationId xmlns:p14="http://schemas.microsoft.com/office/powerpoint/2010/main" val="29627794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10"/>
          </p:nvPr>
        </p:nvSpPr>
        <p:spPr/>
        <p:txBody>
          <a:bodyPr/>
          <a:lstStyle/>
          <a:p>
            <a:fld id="{27058090-07EA-440C-92A6-0F6138834D9A}" type="slidenum">
              <a:rPr lang="ru-RU" smtClean="0"/>
              <a:t>9</a:t>
            </a:fld>
            <a:endParaRPr lang="ru-RU"/>
          </a:p>
        </p:txBody>
      </p:sp>
    </p:spTree>
    <p:extLst>
      <p:ext uri="{BB962C8B-B14F-4D97-AF65-F5344CB8AC3E}">
        <p14:creationId xmlns:p14="http://schemas.microsoft.com/office/powerpoint/2010/main" val="3188558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Your apps can live anywhere on your </a:t>
            </a:r>
            <a:r>
              <a:rPr lang="en-US" sz="1200" b="0" i="0" u="none" strike="noStrike" kern="1200" dirty="0" smtClean="0">
                <a:solidFill>
                  <a:schemeClr val="tx1"/>
                </a:solidFill>
                <a:effectLst/>
                <a:latin typeface="+mn-lt"/>
                <a:ea typeface="+mn-ea"/>
                <a:cs typeface="+mn-cs"/>
              </a:rPr>
              <a:t>Python path</a:t>
            </a:r>
            <a:r>
              <a:rPr lang="en-US" sz="1200" b="0" i="0" kern="1200" dirty="0" smtClean="0">
                <a:solidFill>
                  <a:schemeClr val="tx1"/>
                </a:solidFill>
                <a:effectLst/>
                <a:latin typeface="+mn-lt"/>
                <a:ea typeface="+mn-ea"/>
                <a:cs typeface="+mn-cs"/>
              </a:rPr>
              <a:t>. we’ll create our app right next to our </a:t>
            </a:r>
            <a:r>
              <a:rPr lang="en-US" sz="1200" kern="1200" dirty="0" smtClean="0">
                <a:solidFill>
                  <a:schemeClr val="tx1"/>
                </a:solidFill>
                <a:effectLst/>
                <a:latin typeface="+mn-lt"/>
                <a:ea typeface="+mn-ea"/>
                <a:cs typeface="+mn-cs"/>
              </a:rPr>
              <a:t>manage.py</a:t>
            </a:r>
            <a:r>
              <a:rPr lang="en-US" sz="1200" b="0" i="0" kern="1200" dirty="0" smtClean="0">
                <a:solidFill>
                  <a:schemeClr val="tx1"/>
                </a:solidFill>
                <a:effectLst/>
                <a:latin typeface="+mn-lt"/>
                <a:ea typeface="+mn-ea"/>
                <a:cs typeface="+mn-cs"/>
              </a:rPr>
              <a:t> file so that it can be imported as its own top-level module, rather than a submodule</a:t>
            </a:r>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10</a:t>
            </a:fld>
            <a:endParaRPr lang="en-US"/>
          </a:p>
        </p:txBody>
      </p:sp>
    </p:spTree>
    <p:extLst>
      <p:ext uri="{BB962C8B-B14F-4D97-AF65-F5344CB8AC3E}">
        <p14:creationId xmlns:p14="http://schemas.microsoft.com/office/powerpoint/2010/main" val="36642504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4B3F9C-2022-4260-A28F-BF70A548CF79}" type="slidenum">
              <a:rPr lang="en-US" smtClean="0"/>
              <a:t>12</a:t>
            </a:fld>
            <a:endParaRPr lang="en-US"/>
          </a:p>
        </p:txBody>
      </p:sp>
    </p:spTree>
    <p:extLst>
      <p:ext uri="{BB962C8B-B14F-4D97-AF65-F5344CB8AC3E}">
        <p14:creationId xmlns:p14="http://schemas.microsoft.com/office/powerpoint/2010/main" val="743108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ru-R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ru-RU"/>
          </a:p>
        </p:txBody>
      </p:sp>
      <p:sp>
        <p:nvSpPr>
          <p:cNvPr id="4" name="Date Placeholder 3"/>
          <p:cNvSpPr>
            <a:spLocks noGrp="1"/>
          </p:cNvSpPr>
          <p:nvPr>
            <p:ph type="dt" sz="half" idx="10"/>
          </p:nvPr>
        </p:nvSpPr>
        <p:spPr/>
        <p:txBody>
          <a:bodyPr/>
          <a:lstStyle/>
          <a:p>
            <a:fld id="{5A3D30CE-9311-4743-BD65-DF7BE97BDF97}" type="datetimeFigureOut">
              <a:rPr lang="ru-RU" smtClean="0"/>
              <a:t>06.10.2019</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499049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ru-RU"/>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4" name="Date Placeholder 3"/>
          <p:cNvSpPr>
            <a:spLocks noGrp="1"/>
          </p:cNvSpPr>
          <p:nvPr>
            <p:ph type="dt" sz="half" idx="10"/>
          </p:nvPr>
        </p:nvSpPr>
        <p:spPr/>
        <p:txBody>
          <a:bodyPr/>
          <a:lstStyle/>
          <a:p>
            <a:fld id="{5A3D30CE-9311-4743-BD65-DF7BE97BDF97}" type="datetimeFigureOut">
              <a:rPr lang="ru-RU" smtClean="0"/>
              <a:t>06.10.2019</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2659945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ru-R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4" name="Date Placeholder 3"/>
          <p:cNvSpPr>
            <a:spLocks noGrp="1"/>
          </p:cNvSpPr>
          <p:nvPr>
            <p:ph type="dt" sz="half" idx="10"/>
          </p:nvPr>
        </p:nvSpPr>
        <p:spPr/>
        <p:txBody>
          <a:bodyPr/>
          <a:lstStyle/>
          <a:p>
            <a:fld id="{5A3D30CE-9311-4743-BD65-DF7BE97BDF97}" type="datetimeFigureOut">
              <a:rPr lang="ru-RU" smtClean="0"/>
              <a:t>06.10.2019</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482116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ru-RU"/>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4" name="Date Placeholder 3"/>
          <p:cNvSpPr>
            <a:spLocks noGrp="1"/>
          </p:cNvSpPr>
          <p:nvPr>
            <p:ph type="dt" sz="half" idx="10"/>
          </p:nvPr>
        </p:nvSpPr>
        <p:spPr/>
        <p:txBody>
          <a:bodyPr/>
          <a:lstStyle/>
          <a:p>
            <a:fld id="{5A3D30CE-9311-4743-BD65-DF7BE97BDF97}" type="datetimeFigureOut">
              <a:rPr lang="ru-RU" smtClean="0"/>
              <a:t>06.10.2019</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1677796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ru-R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A3D30CE-9311-4743-BD65-DF7BE97BDF97}" type="datetimeFigureOut">
              <a:rPr lang="ru-RU" smtClean="0"/>
              <a:t>06.10.2019</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2410302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ru-RU"/>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5" name="Date Placeholder 4"/>
          <p:cNvSpPr>
            <a:spLocks noGrp="1"/>
          </p:cNvSpPr>
          <p:nvPr>
            <p:ph type="dt" sz="half" idx="10"/>
          </p:nvPr>
        </p:nvSpPr>
        <p:spPr/>
        <p:txBody>
          <a:bodyPr/>
          <a:lstStyle/>
          <a:p>
            <a:fld id="{5A3D30CE-9311-4743-BD65-DF7BE97BDF97}" type="datetimeFigureOut">
              <a:rPr lang="ru-RU" smtClean="0"/>
              <a:t>06.10.2019</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4262740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ru-R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7" name="Date Placeholder 6"/>
          <p:cNvSpPr>
            <a:spLocks noGrp="1"/>
          </p:cNvSpPr>
          <p:nvPr>
            <p:ph type="dt" sz="half" idx="10"/>
          </p:nvPr>
        </p:nvSpPr>
        <p:spPr/>
        <p:txBody>
          <a:bodyPr/>
          <a:lstStyle/>
          <a:p>
            <a:fld id="{5A3D30CE-9311-4743-BD65-DF7BE97BDF97}" type="datetimeFigureOut">
              <a:rPr lang="ru-RU" smtClean="0"/>
              <a:t>06.10.2019</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1633105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ru-RU"/>
          </a:p>
        </p:txBody>
      </p:sp>
      <p:sp>
        <p:nvSpPr>
          <p:cNvPr id="3" name="Date Placeholder 2"/>
          <p:cNvSpPr>
            <a:spLocks noGrp="1"/>
          </p:cNvSpPr>
          <p:nvPr>
            <p:ph type="dt" sz="half" idx="10"/>
          </p:nvPr>
        </p:nvSpPr>
        <p:spPr/>
        <p:txBody>
          <a:bodyPr/>
          <a:lstStyle/>
          <a:p>
            <a:fld id="{5A3D30CE-9311-4743-BD65-DF7BE97BDF97}" type="datetimeFigureOut">
              <a:rPr lang="ru-RU" smtClean="0"/>
              <a:t>06.10.2019</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1016985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3D30CE-9311-4743-BD65-DF7BE97BDF97}" type="datetimeFigureOut">
              <a:rPr lang="ru-RU" smtClean="0"/>
              <a:t>06.10.2019</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2793854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ru-R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A3D30CE-9311-4743-BD65-DF7BE97BDF97}" type="datetimeFigureOut">
              <a:rPr lang="ru-RU" smtClean="0"/>
              <a:t>06.10.2019</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297674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ru-R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A3D30CE-9311-4743-BD65-DF7BE97BDF97}" type="datetimeFigureOut">
              <a:rPr lang="ru-RU" smtClean="0"/>
              <a:t>06.10.2019</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E6C3A56-8B68-4C75-938C-3F4B28F3E43B}" type="slidenum">
              <a:rPr lang="ru-RU" smtClean="0"/>
              <a:t>‹#›</a:t>
            </a:fld>
            <a:endParaRPr lang="ru-RU"/>
          </a:p>
        </p:txBody>
      </p:sp>
    </p:spTree>
    <p:extLst>
      <p:ext uri="{BB962C8B-B14F-4D97-AF65-F5344CB8AC3E}">
        <p14:creationId xmlns:p14="http://schemas.microsoft.com/office/powerpoint/2010/main" val="312426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ru-R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3D30CE-9311-4743-BD65-DF7BE97BDF97}" type="datetimeFigureOut">
              <a:rPr lang="ru-RU" smtClean="0"/>
              <a:t>06.10.2019</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6C3A56-8B68-4C75-938C-3F4B28F3E43B}" type="slidenum">
              <a:rPr lang="ru-RU" smtClean="0"/>
              <a:t>‹#›</a:t>
            </a:fld>
            <a:endParaRPr lang="ru-RU"/>
          </a:p>
        </p:txBody>
      </p:sp>
    </p:spTree>
    <p:extLst>
      <p:ext uri="{BB962C8B-B14F-4D97-AF65-F5344CB8AC3E}">
        <p14:creationId xmlns:p14="http://schemas.microsoft.com/office/powerpoint/2010/main" val="1264024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lshynov@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djangoproject.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gif"/><Relationship Id="rId4" Type="http://schemas.openxmlformats.org/officeDocument/2006/relationships/hyperlink" Target="https://docs.djangoproject.com/en/2.2/"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www.spotify.com/" TargetMode="External"/><Relationship Id="rId3" Type="http://schemas.openxmlformats.org/officeDocument/2006/relationships/hyperlink" Target="http://www.disqus.com/" TargetMode="External"/><Relationship Id="rId7" Type="http://schemas.openxmlformats.org/officeDocument/2006/relationships/hyperlink" Target="http://www.nasa.gov/" TargetMode="External"/><Relationship Id="rId12" Type="http://schemas.openxmlformats.org/officeDocument/2006/relationships/hyperlink" Target="https://djangostars.com/blog/10-popular-sites-made-on-django/"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www.pinterest.com/" TargetMode="External"/><Relationship Id="rId11" Type="http://schemas.openxmlformats.org/officeDocument/2006/relationships/hyperlink" Target="https://www.linkedin.com/pulse/top-10-sites-built-django-framework-vladimir-bogdanov" TargetMode="External"/><Relationship Id="rId5" Type="http://schemas.openxmlformats.org/officeDocument/2006/relationships/hyperlink" Target="http://www.instagram.com/" TargetMode="External"/><Relationship Id="rId10" Type="http://schemas.openxmlformats.org/officeDocument/2006/relationships/hyperlink" Target="http://www.theonion.com/" TargetMode="External"/><Relationship Id="rId4" Type="http://schemas.openxmlformats.org/officeDocument/2006/relationships/hyperlink" Target="http://www.bitbucket.org/" TargetMode="External"/><Relationship Id="rId9" Type="http://schemas.openxmlformats.org/officeDocument/2006/relationships/hyperlink" Target="http://www.youtube.com/"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22263"/>
            <a:ext cx="9144000" cy="2387600"/>
          </a:xfrm>
        </p:spPr>
        <p:txBody>
          <a:bodyPr/>
          <a:lstStyle/>
          <a:p>
            <a:r>
              <a:rPr lang="en-US" dirty="0" smtClean="0">
                <a:latin typeface="Berlin Sans FB" panose="020E0602020502020306" pitchFamily="34" charset="0"/>
              </a:rPr>
              <a:t>Designing Applications in Python</a:t>
            </a:r>
            <a:endParaRPr lang="en-US" dirty="0">
              <a:latin typeface="Berlin Sans FB" panose="020E0602020502020306" pitchFamily="34" charset="0"/>
            </a:endParaRPr>
          </a:p>
        </p:txBody>
      </p:sp>
      <p:sp>
        <p:nvSpPr>
          <p:cNvPr id="3" name="Subtitle 2"/>
          <p:cNvSpPr>
            <a:spLocks noGrp="1"/>
          </p:cNvSpPr>
          <p:nvPr>
            <p:ph type="subTitle" idx="1"/>
          </p:nvPr>
        </p:nvSpPr>
        <p:spPr>
          <a:xfrm>
            <a:off x="1524000" y="3051175"/>
            <a:ext cx="9144000" cy="1655762"/>
          </a:xfrm>
        </p:spPr>
        <p:txBody>
          <a:bodyPr>
            <a:normAutofit/>
          </a:bodyPr>
          <a:lstStyle/>
          <a:p>
            <a:r>
              <a:rPr lang="en-US" sz="4800" dirty="0" smtClean="0">
                <a:latin typeface="Berlin Sans FB" panose="020E0602020502020306" pitchFamily="34" charset="0"/>
              </a:rPr>
              <a:t>Lecture </a:t>
            </a:r>
            <a:r>
              <a:rPr lang="en-US" sz="4800" dirty="0" smtClean="0">
                <a:latin typeface="Berlin Sans FB" panose="020E0602020502020306" pitchFamily="34" charset="0"/>
              </a:rPr>
              <a:t>6 – Intro to Django Framework</a:t>
            </a:r>
            <a:endParaRPr lang="en-US" sz="4800" dirty="0" smtClean="0">
              <a:latin typeface="Berlin Sans FB" panose="020E0602020502020306" pitchFamily="34" charset="0"/>
            </a:endParaRPr>
          </a:p>
          <a:p>
            <a:endParaRPr lang="en-US" sz="4800" dirty="0" smtClean="0">
              <a:latin typeface="Berlin Sans FB" panose="020E0602020502020306" pitchFamily="34" charset="0"/>
            </a:endParaRPr>
          </a:p>
        </p:txBody>
      </p:sp>
      <p:sp>
        <p:nvSpPr>
          <p:cNvPr id="4" name="Rectangle 3"/>
          <p:cNvSpPr/>
          <p:nvPr/>
        </p:nvSpPr>
        <p:spPr>
          <a:xfrm>
            <a:off x="7292070" y="4684711"/>
            <a:ext cx="4634602" cy="1815882"/>
          </a:xfrm>
          <a:prstGeom prst="rect">
            <a:avLst/>
          </a:prstGeom>
        </p:spPr>
        <p:txBody>
          <a:bodyPr wrap="none">
            <a:spAutoFit/>
          </a:bodyPr>
          <a:lstStyle/>
          <a:p>
            <a:r>
              <a:rPr lang="en-US" sz="2800" dirty="0" err="1" smtClean="0">
                <a:latin typeface="Berlin Sans FB" panose="020E0602020502020306" pitchFamily="34" charset="0"/>
              </a:rPr>
              <a:t>Shynggys</a:t>
            </a:r>
            <a:r>
              <a:rPr lang="en-US" sz="2800" dirty="0" smtClean="0">
                <a:latin typeface="Berlin Sans FB" panose="020E0602020502020306" pitchFamily="34" charset="0"/>
              </a:rPr>
              <a:t> </a:t>
            </a:r>
            <a:r>
              <a:rPr lang="en-US" sz="2800" dirty="0" err="1" smtClean="0">
                <a:latin typeface="Berlin Sans FB" panose="020E0602020502020306" pitchFamily="34" charset="0"/>
              </a:rPr>
              <a:t>Kairatuly</a:t>
            </a:r>
            <a:r>
              <a:rPr lang="en-US" sz="2800" dirty="0" smtClean="0">
                <a:latin typeface="Berlin Sans FB" panose="020E0602020502020306" pitchFamily="34" charset="0"/>
              </a:rPr>
              <a:t> </a:t>
            </a:r>
            <a:r>
              <a:rPr lang="en-US" sz="2800" dirty="0" err="1" smtClean="0">
                <a:latin typeface="Berlin Sans FB" panose="020E0602020502020306" pitchFamily="34" charset="0"/>
              </a:rPr>
              <a:t>Alshynov</a:t>
            </a:r>
            <a:endParaRPr lang="en-US" sz="2800" dirty="0" smtClean="0">
              <a:latin typeface="Berlin Sans FB" panose="020E0602020502020306" pitchFamily="34" charset="0"/>
            </a:endParaRPr>
          </a:p>
          <a:p>
            <a:r>
              <a:rPr lang="en-US" sz="2800" dirty="0" smtClean="0">
                <a:latin typeface="Berlin Sans FB" panose="020E0602020502020306" pitchFamily="34" charset="0"/>
              </a:rPr>
              <a:t>MSc in IT</a:t>
            </a:r>
          </a:p>
          <a:p>
            <a:r>
              <a:rPr lang="en-US" sz="2800" dirty="0" smtClean="0">
                <a:latin typeface="Berlin Sans FB" panose="020E0602020502020306" pitchFamily="34" charset="0"/>
                <a:hlinkClick r:id="rId3"/>
              </a:rPr>
              <a:t>alshynov@gmail.com</a:t>
            </a:r>
            <a:endParaRPr lang="en-US" sz="2800" dirty="0" smtClean="0">
              <a:latin typeface="Berlin Sans FB" panose="020E0602020502020306" pitchFamily="34" charset="0"/>
            </a:endParaRPr>
          </a:p>
          <a:p>
            <a:r>
              <a:rPr lang="en-US" sz="2800" dirty="0" smtClean="0">
                <a:latin typeface="Berlin Sans FB" panose="020E0602020502020306" pitchFamily="34" charset="0"/>
              </a:rPr>
              <a:t>CE&amp;T department, Room 409</a:t>
            </a:r>
            <a:endParaRPr lang="en-US" sz="2800" dirty="0">
              <a:latin typeface="Berlin Sans FB" panose="020E0602020502020306" pitchFamily="34" charset="0"/>
            </a:endParaRPr>
          </a:p>
        </p:txBody>
      </p:sp>
    </p:spTree>
    <p:extLst>
      <p:ext uri="{BB962C8B-B14F-4D97-AF65-F5344CB8AC3E}">
        <p14:creationId xmlns:p14="http://schemas.microsoft.com/office/powerpoint/2010/main" val="22322189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Application creation</a:t>
            </a:r>
            <a:endParaRPr lang="en-US" dirty="0">
              <a:solidFill>
                <a:srgbClr val="C00000"/>
              </a:solidFill>
              <a:latin typeface="Berlin Sans FB" panose="020E0602020502020306" pitchFamily="34" charset="0"/>
            </a:endParaRPr>
          </a:p>
        </p:txBody>
      </p:sp>
      <p:sp>
        <p:nvSpPr>
          <p:cNvPr id="6" name="Content Placeholder 5"/>
          <p:cNvSpPr>
            <a:spLocks noGrp="1"/>
          </p:cNvSpPr>
          <p:nvPr>
            <p:ph idx="1"/>
          </p:nvPr>
        </p:nvSpPr>
        <p:spPr/>
        <p:txBody>
          <a:bodyPr>
            <a:normAutofit/>
          </a:bodyPr>
          <a:lstStyle/>
          <a:p>
            <a:r>
              <a:rPr lang="en-US" dirty="0" smtClean="0">
                <a:latin typeface="Berlin Sans FB" panose="020E0602020502020306" pitchFamily="34" charset="0"/>
              </a:rPr>
              <a:t>To create an application inside of your project, you need to change your directory to the main working directory, where your </a:t>
            </a:r>
            <a:r>
              <a:rPr lang="en-US" dirty="0" err="1" smtClean="0">
                <a:latin typeface="Berlin Sans FB" panose="020E0602020502020306" pitchFamily="34" charset="0"/>
              </a:rPr>
              <a:t>rootDirectory</a:t>
            </a:r>
            <a:r>
              <a:rPr lang="en-US" dirty="0" smtClean="0">
                <a:latin typeface="Berlin Sans FB" panose="020E0602020502020306" pitchFamily="34" charset="0"/>
              </a:rPr>
              <a:t> locates, and type next command in </a:t>
            </a:r>
            <a:r>
              <a:rPr lang="en-US" dirty="0" err="1" smtClean="0">
                <a:latin typeface="Berlin Sans FB" panose="020E0602020502020306" pitchFamily="34" charset="0"/>
              </a:rPr>
              <a:t>cmd</a:t>
            </a:r>
            <a:r>
              <a:rPr lang="en-US" dirty="0" smtClean="0">
                <a:latin typeface="Berlin Sans FB" panose="020E0602020502020306" pitchFamily="34" charset="0"/>
              </a:rPr>
              <a:t>:</a:t>
            </a:r>
          </a:p>
          <a:p>
            <a:pPr lvl="1"/>
            <a:r>
              <a:rPr lang="en-US" i="1" dirty="0" err="1" smtClean="0">
                <a:latin typeface="Berlin Sans FB" panose="020E0602020502020306" pitchFamily="34" charset="0"/>
              </a:rPr>
              <a:t>rootDirectory</a:t>
            </a:r>
            <a:r>
              <a:rPr lang="en-US" i="1" dirty="0" smtClean="0">
                <a:latin typeface="Berlin Sans FB" panose="020E0602020502020306" pitchFamily="34" charset="0"/>
              </a:rPr>
              <a:t>&gt;</a:t>
            </a:r>
            <a:r>
              <a:rPr lang="en-US" i="1" dirty="0" err="1" smtClean="0">
                <a:latin typeface="Berlin Sans FB" panose="020E0602020502020306" pitchFamily="34" charset="0"/>
              </a:rPr>
              <a:t>django</a:t>
            </a:r>
            <a:r>
              <a:rPr lang="en-US" i="1" dirty="0" smtClean="0">
                <a:latin typeface="Berlin Sans FB" panose="020E0602020502020306" pitchFamily="34" charset="0"/>
              </a:rPr>
              <a:t>-admin </a:t>
            </a:r>
            <a:r>
              <a:rPr lang="en-US" i="1" dirty="0" err="1" smtClean="0">
                <a:latin typeface="Berlin Sans FB" panose="020E0602020502020306" pitchFamily="34" charset="0"/>
              </a:rPr>
              <a:t>startapp</a:t>
            </a:r>
            <a:r>
              <a:rPr lang="en-US" i="1" dirty="0" smtClean="0">
                <a:latin typeface="Berlin Sans FB" panose="020E0602020502020306" pitchFamily="34" charset="0"/>
              </a:rPr>
              <a:t> </a:t>
            </a:r>
            <a:r>
              <a:rPr lang="en-US" i="1" dirty="0" err="1" smtClean="0">
                <a:latin typeface="Berlin Sans FB" panose="020E0602020502020306" pitchFamily="34" charset="0"/>
              </a:rPr>
              <a:t>myFirstApp</a:t>
            </a:r>
            <a:endParaRPr lang="en-US" i="1" dirty="0" smtClean="0">
              <a:latin typeface="Berlin Sans FB" panose="020E0602020502020306" pitchFamily="34" charset="0"/>
            </a:endParaRPr>
          </a:p>
          <a:p>
            <a:pPr lvl="1"/>
            <a:endParaRPr lang="en-US" i="1" dirty="0">
              <a:latin typeface="Berlin Sans FB" panose="020E0602020502020306" pitchFamily="34" charset="0"/>
            </a:endParaRPr>
          </a:p>
        </p:txBody>
      </p:sp>
      <p:sp>
        <p:nvSpPr>
          <p:cNvPr id="7" name="Content Placeholder 2"/>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lnSpc>
                <a:spcPct val="100000"/>
              </a:lnSpc>
              <a:spcBef>
                <a:spcPct val="0"/>
              </a:spcBef>
              <a:spcAft>
                <a:spcPct val="0"/>
              </a:spcAft>
            </a:pPr>
            <a:endParaRPr lang="en-US" altLang="en-US" i="1" smtClean="0">
              <a:solidFill>
                <a:srgbClr val="222222"/>
              </a:solidFill>
              <a:latin typeface="Berlin Sans FB" panose="020E0602020502020306" pitchFamily="34" charset="0"/>
            </a:endParaRPr>
          </a:p>
          <a:p>
            <a:pPr eaLnBrk="0" fontAlgn="base" hangingPunct="0">
              <a:lnSpc>
                <a:spcPct val="100000"/>
              </a:lnSpc>
              <a:spcBef>
                <a:spcPct val="0"/>
              </a:spcBef>
              <a:spcAft>
                <a:spcPct val="0"/>
              </a:spcAft>
            </a:pPr>
            <a:endParaRPr lang="en-US" altLang="en-US" i="1" dirty="0" smtClean="0">
              <a:solidFill>
                <a:srgbClr val="222222"/>
              </a:solidFill>
              <a:latin typeface="Berlin Sans FB" panose="020E0602020502020306" pitchFamily="34" charset="0"/>
            </a:endParaRPr>
          </a:p>
        </p:txBody>
      </p:sp>
      <p:pic>
        <p:nvPicPr>
          <p:cNvPr id="3" name="Picture 2"/>
          <p:cNvPicPr>
            <a:picLocks noChangeAspect="1"/>
          </p:cNvPicPr>
          <p:nvPr/>
        </p:nvPicPr>
        <p:blipFill>
          <a:blip r:embed="rId3"/>
          <a:stretch>
            <a:fillRect/>
          </a:stretch>
        </p:blipFill>
        <p:spPr>
          <a:xfrm>
            <a:off x="1677936" y="3736390"/>
            <a:ext cx="8836127" cy="2727397"/>
          </a:xfrm>
          <a:prstGeom prst="rect">
            <a:avLst/>
          </a:prstGeom>
        </p:spPr>
      </p:pic>
    </p:spTree>
    <p:extLst>
      <p:ext uri="{BB962C8B-B14F-4D97-AF65-F5344CB8AC3E}">
        <p14:creationId xmlns:p14="http://schemas.microsoft.com/office/powerpoint/2010/main" val="2436687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Application folder content</a:t>
            </a:r>
            <a:endParaRPr lang="en-US" dirty="0">
              <a:latin typeface="Berlin Sans FB" panose="020E0602020502020306" pitchFamily="34" charset="0"/>
            </a:endParaRPr>
          </a:p>
        </p:txBody>
      </p:sp>
      <p:sp>
        <p:nvSpPr>
          <p:cNvPr id="3" name="Content Placeholder 2"/>
          <p:cNvSpPr>
            <a:spLocks noGrp="1"/>
          </p:cNvSpPr>
          <p:nvPr>
            <p:ph idx="1"/>
          </p:nvPr>
        </p:nvSpPr>
        <p:spPr/>
        <p:txBody>
          <a:bodyPr>
            <a:normAutofit/>
          </a:bodyPr>
          <a:lstStyle/>
          <a:p>
            <a:pPr eaLnBrk="0" fontAlgn="base" hangingPunct="0">
              <a:lnSpc>
                <a:spcPct val="100000"/>
              </a:lnSpc>
              <a:spcBef>
                <a:spcPct val="0"/>
              </a:spcBef>
              <a:spcAft>
                <a:spcPct val="0"/>
              </a:spcAft>
            </a:pPr>
            <a:r>
              <a:rPr lang="en-US" altLang="en-US" dirty="0" err="1" smtClean="0">
                <a:solidFill>
                  <a:srgbClr val="222222"/>
                </a:solidFill>
                <a:latin typeface="Berlin Sans FB" panose="020E0602020502020306" pitchFamily="34" charset="0"/>
              </a:rPr>
              <a:t>myFirstApplication</a:t>
            </a:r>
            <a:r>
              <a:rPr lang="en-US" altLang="en-US" dirty="0" smtClean="0">
                <a:solidFill>
                  <a:srgbClr val="222222"/>
                </a:solidFill>
                <a:latin typeface="Berlin Sans FB" panose="020E0602020502020306" pitchFamily="34" charset="0"/>
              </a:rPr>
              <a:t> directory content:</a:t>
            </a:r>
          </a:p>
          <a:p>
            <a:pPr lvl="1" eaLnBrk="0" fontAlgn="base" hangingPunct="0">
              <a:lnSpc>
                <a:spcPct val="100000"/>
              </a:lnSpc>
              <a:spcBef>
                <a:spcPct val="0"/>
              </a:spcBef>
              <a:spcAft>
                <a:spcPct val="0"/>
              </a:spcAft>
            </a:pPr>
            <a:r>
              <a:rPr lang="en-US" altLang="en-US" dirty="0" smtClean="0">
                <a:solidFill>
                  <a:srgbClr val="222222"/>
                </a:solidFill>
                <a:latin typeface="Berlin Sans FB" panose="020E0602020502020306" pitchFamily="34" charset="0"/>
              </a:rPr>
              <a:t>__init__.py – tells Python that this directory is a Python package</a:t>
            </a:r>
          </a:p>
          <a:p>
            <a:pPr lvl="1" eaLnBrk="0" fontAlgn="base" hangingPunct="0">
              <a:lnSpc>
                <a:spcPct val="100000"/>
              </a:lnSpc>
              <a:spcBef>
                <a:spcPct val="0"/>
              </a:spcBef>
              <a:spcAft>
                <a:spcPct val="0"/>
              </a:spcAft>
            </a:pPr>
            <a:r>
              <a:rPr lang="en-US" altLang="en-US" dirty="0">
                <a:solidFill>
                  <a:srgbClr val="222222"/>
                </a:solidFill>
                <a:latin typeface="Berlin Sans FB" panose="020E0602020502020306" pitchFamily="34" charset="0"/>
              </a:rPr>
              <a:t>a</a:t>
            </a:r>
            <a:r>
              <a:rPr lang="en-US" altLang="en-US" dirty="0" smtClean="0">
                <a:solidFill>
                  <a:srgbClr val="222222"/>
                </a:solidFill>
                <a:latin typeface="Berlin Sans FB" panose="020E0602020502020306" pitchFamily="34" charset="0"/>
              </a:rPr>
              <a:t>dmin.py – admin part of your project/app</a:t>
            </a:r>
          </a:p>
          <a:p>
            <a:pPr lvl="1" eaLnBrk="0" fontAlgn="base" hangingPunct="0">
              <a:lnSpc>
                <a:spcPct val="100000"/>
              </a:lnSpc>
              <a:spcBef>
                <a:spcPct val="0"/>
              </a:spcBef>
              <a:spcAft>
                <a:spcPct val="0"/>
              </a:spcAft>
            </a:pPr>
            <a:r>
              <a:rPr lang="en-US" altLang="en-US" dirty="0" smtClean="0">
                <a:solidFill>
                  <a:srgbClr val="222222"/>
                </a:solidFill>
                <a:latin typeface="Berlin Sans FB" panose="020E0602020502020306" pitchFamily="34" charset="0"/>
              </a:rPr>
              <a:t>a</a:t>
            </a:r>
            <a:r>
              <a:rPr lang="en-US" altLang="en-US" dirty="0" smtClean="0">
                <a:solidFill>
                  <a:srgbClr val="222222"/>
                </a:solidFill>
                <a:latin typeface="Berlin Sans FB" panose="020E0602020502020306" pitchFamily="34" charset="0"/>
              </a:rPr>
              <a:t>pps.py – your apps</a:t>
            </a:r>
          </a:p>
          <a:p>
            <a:pPr lvl="1" eaLnBrk="0" fontAlgn="base" hangingPunct="0">
              <a:lnSpc>
                <a:spcPct val="100000"/>
              </a:lnSpc>
              <a:spcBef>
                <a:spcPct val="0"/>
              </a:spcBef>
              <a:spcAft>
                <a:spcPct val="0"/>
              </a:spcAft>
            </a:pPr>
            <a:r>
              <a:rPr lang="en-US" altLang="en-US" dirty="0" smtClean="0">
                <a:solidFill>
                  <a:srgbClr val="222222"/>
                </a:solidFill>
                <a:latin typeface="Berlin Sans FB" panose="020E0602020502020306" pitchFamily="34" charset="0"/>
              </a:rPr>
              <a:t>models.py – here you define classes that will describe behavior of your app</a:t>
            </a:r>
          </a:p>
          <a:p>
            <a:pPr lvl="1" eaLnBrk="0" fontAlgn="base" hangingPunct="0">
              <a:lnSpc>
                <a:spcPct val="100000"/>
              </a:lnSpc>
              <a:spcBef>
                <a:spcPct val="0"/>
              </a:spcBef>
              <a:spcAft>
                <a:spcPct val="0"/>
              </a:spcAft>
            </a:pPr>
            <a:r>
              <a:rPr lang="en-US" altLang="en-US" dirty="0">
                <a:solidFill>
                  <a:srgbClr val="222222"/>
                </a:solidFill>
                <a:latin typeface="Berlin Sans FB" panose="020E0602020502020306" pitchFamily="34" charset="0"/>
              </a:rPr>
              <a:t>t</a:t>
            </a:r>
            <a:r>
              <a:rPr lang="en-US" altLang="en-US" dirty="0" smtClean="0">
                <a:solidFill>
                  <a:srgbClr val="222222"/>
                </a:solidFill>
                <a:latin typeface="Berlin Sans FB" panose="020E0602020502020306" pitchFamily="34" charset="0"/>
              </a:rPr>
              <a:t>ests.py – is needed to test the application/models</a:t>
            </a:r>
          </a:p>
          <a:p>
            <a:pPr lvl="1" eaLnBrk="0" fontAlgn="base" hangingPunct="0">
              <a:lnSpc>
                <a:spcPct val="100000"/>
              </a:lnSpc>
              <a:spcBef>
                <a:spcPct val="0"/>
              </a:spcBef>
              <a:spcAft>
                <a:spcPct val="0"/>
              </a:spcAft>
            </a:pPr>
            <a:r>
              <a:rPr lang="en-US" altLang="en-US" dirty="0">
                <a:solidFill>
                  <a:srgbClr val="222222"/>
                </a:solidFill>
                <a:latin typeface="Berlin Sans FB" panose="020E0602020502020306" pitchFamily="34" charset="0"/>
              </a:rPr>
              <a:t>v</a:t>
            </a:r>
            <a:r>
              <a:rPr lang="en-US" altLang="en-US" dirty="0" smtClean="0">
                <a:solidFill>
                  <a:srgbClr val="222222"/>
                </a:solidFill>
                <a:latin typeface="Berlin Sans FB" panose="020E0602020502020306" pitchFamily="34" charset="0"/>
              </a:rPr>
              <a:t>iews.py – used to return ‘pages’</a:t>
            </a:r>
          </a:p>
          <a:p>
            <a:pPr lvl="1" eaLnBrk="0" fontAlgn="base" hangingPunct="0">
              <a:lnSpc>
                <a:spcPct val="100000"/>
              </a:lnSpc>
              <a:spcBef>
                <a:spcPct val="0"/>
              </a:spcBef>
              <a:spcAft>
                <a:spcPct val="0"/>
              </a:spcAft>
            </a:pPr>
            <a:endParaRPr lang="en-US" altLang="en-US" dirty="0" smtClean="0">
              <a:solidFill>
                <a:srgbClr val="222222"/>
              </a:solidFill>
              <a:latin typeface="Berlin Sans FB" panose="020E0602020502020306" pitchFamily="34" charset="0"/>
            </a:endParaRPr>
          </a:p>
        </p:txBody>
      </p:sp>
      <p:sp>
        <p:nvSpPr>
          <p:cNvPr id="5" name="Rectangle 2"/>
          <p:cNvSpPr>
            <a:spLocks noChangeArrowheads="1"/>
          </p:cNvSpPr>
          <p:nvPr/>
        </p:nvSpPr>
        <p:spPr bwMode="auto">
          <a:xfrm>
            <a:off x="0" y="120877"/>
            <a:ext cx="184731" cy="21544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1095508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Relaxation page</a:t>
            </a:r>
            <a:endParaRPr lang="en-US" dirty="0">
              <a:solidFill>
                <a:srgbClr val="C00000"/>
              </a:solidFill>
              <a:latin typeface="Berlin Sans FB" panose="020E0602020502020306" pitchFamily="34" charset="0"/>
            </a:endParaRPr>
          </a:p>
        </p:txBody>
      </p:sp>
      <p:pic>
        <p:nvPicPr>
          <p:cNvPr id="2050" name="Picture 2" descr="Похожее изображение"/>
          <p:cNvPicPr>
            <a:picLocks noGrp="1" noChangeAspect="1" noChangeArrowheads="1" noCro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873909" y="1690688"/>
            <a:ext cx="4093292" cy="4093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042554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Writing Simple Views</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normAutofit/>
          </a:bodyPr>
          <a:lstStyle/>
          <a:p>
            <a:pPr eaLnBrk="0" fontAlgn="base" hangingPunct="0">
              <a:lnSpc>
                <a:spcPct val="100000"/>
              </a:lnSpc>
              <a:spcBef>
                <a:spcPct val="0"/>
              </a:spcBef>
              <a:spcAft>
                <a:spcPct val="0"/>
              </a:spcAft>
            </a:pPr>
            <a:r>
              <a:rPr lang="en-US" dirty="0" smtClean="0">
                <a:latin typeface="Berlin Sans FB" panose="020E0602020502020306" pitchFamily="34" charset="0"/>
              </a:rPr>
              <a:t>To write a view you need to open a file views.py in the application folder (simplest view)</a:t>
            </a:r>
            <a:endParaRPr lang="en-US" i="1" dirty="0">
              <a:solidFill>
                <a:srgbClr val="222222"/>
              </a:solidFill>
              <a:latin typeface="Berlin Sans FB" panose="020E0602020502020306" pitchFamily="34" charset="0"/>
            </a:endParaRPr>
          </a:p>
          <a:p>
            <a:pPr eaLnBrk="0" fontAlgn="base" hangingPunct="0">
              <a:lnSpc>
                <a:spcPct val="100000"/>
              </a:lnSpc>
              <a:spcBef>
                <a:spcPct val="0"/>
              </a:spcBef>
              <a:spcAft>
                <a:spcPct val="0"/>
              </a:spcAft>
            </a:pPr>
            <a:r>
              <a:rPr lang="en-US" altLang="en-US" i="1" dirty="0" smtClean="0">
                <a:solidFill>
                  <a:srgbClr val="222222"/>
                </a:solidFill>
                <a:latin typeface="Berlin Sans FB" panose="020E0602020502020306" pitchFamily="34" charset="0"/>
              </a:rPr>
              <a:t>Write this lines of code:</a:t>
            </a:r>
          </a:p>
          <a:p>
            <a:pPr lvl="1" eaLnBrk="0" fontAlgn="base" hangingPunct="0">
              <a:lnSpc>
                <a:spcPct val="100000"/>
              </a:lnSpc>
              <a:spcBef>
                <a:spcPct val="0"/>
              </a:spcBef>
              <a:spcAft>
                <a:spcPct val="0"/>
              </a:spcAft>
            </a:pPr>
            <a:endParaRPr lang="en-US" altLang="en-US" i="1" dirty="0">
              <a:solidFill>
                <a:srgbClr val="222222"/>
              </a:solidFill>
              <a:latin typeface="Berlin Sans FB" panose="020E0602020502020306" pitchFamily="34" charset="0"/>
            </a:endParaRPr>
          </a:p>
          <a:p>
            <a:pPr lvl="1" eaLnBrk="0" fontAlgn="base" hangingPunct="0">
              <a:lnSpc>
                <a:spcPct val="100000"/>
              </a:lnSpc>
              <a:spcBef>
                <a:spcPct val="0"/>
              </a:spcBef>
              <a:spcAft>
                <a:spcPct val="0"/>
              </a:spcAft>
            </a:pPr>
            <a:endParaRPr lang="en-US" altLang="en-US" sz="2800" dirty="0" smtClean="0">
              <a:solidFill>
                <a:srgbClr val="222222"/>
              </a:solidFill>
              <a:latin typeface="Berlin Sans FB" panose="020E0602020502020306" pitchFamily="34" charset="0"/>
            </a:endParaRPr>
          </a:p>
        </p:txBody>
      </p:sp>
      <p:pic>
        <p:nvPicPr>
          <p:cNvPr id="4" name="Picture 3"/>
          <p:cNvPicPr>
            <a:picLocks noChangeAspect="1"/>
          </p:cNvPicPr>
          <p:nvPr/>
        </p:nvPicPr>
        <p:blipFill>
          <a:blip r:embed="rId3"/>
          <a:stretch>
            <a:fillRect/>
          </a:stretch>
        </p:blipFill>
        <p:spPr>
          <a:xfrm>
            <a:off x="2449154" y="3385239"/>
            <a:ext cx="7293692" cy="3166603"/>
          </a:xfrm>
          <a:prstGeom prst="rect">
            <a:avLst/>
          </a:prstGeom>
        </p:spPr>
      </p:pic>
    </p:spTree>
    <p:extLst>
      <p:ext uri="{BB962C8B-B14F-4D97-AF65-F5344CB8AC3E}">
        <p14:creationId xmlns:p14="http://schemas.microsoft.com/office/powerpoint/2010/main" val="9023019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Calling the view</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normAutofit/>
          </a:bodyPr>
          <a:lstStyle/>
          <a:p>
            <a:pPr eaLnBrk="0" fontAlgn="base" hangingPunct="0">
              <a:lnSpc>
                <a:spcPct val="100000"/>
              </a:lnSpc>
              <a:spcBef>
                <a:spcPct val="0"/>
              </a:spcBef>
              <a:spcAft>
                <a:spcPct val="0"/>
              </a:spcAft>
            </a:pPr>
            <a:r>
              <a:rPr lang="en-US" altLang="en-US" sz="3200" dirty="0" smtClean="0">
                <a:solidFill>
                  <a:srgbClr val="222222"/>
                </a:solidFill>
                <a:latin typeface="Berlin Sans FB" panose="020E0602020502020306" pitchFamily="34" charset="0"/>
              </a:rPr>
              <a:t>To call the view we need to reference to this view in our urls.py file which you need to create in application folder.</a:t>
            </a:r>
          </a:p>
          <a:p>
            <a:pPr eaLnBrk="0" fontAlgn="base" hangingPunct="0">
              <a:lnSpc>
                <a:spcPct val="100000"/>
              </a:lnSpc>
              <a:spcBef>
                <a:spcPct val="0"/>
              </a:spcBef>
              <a:spcAft>
                <a:spcPct val="0"/>
              </a:spcAft>
            </a:pPr>
            <a:r>
              <a:rPr lang="en-US" altLang="en-US" sz="3200" dirty="0" smtClean="0">
                <a:solidFill>
                  <a:srgbClr val="222222"/>
                </a:solidFill>
                <a:latin typeface="Berlin Sans FB" panose="020E0602020502020306" pitchFamily="34" charset="0"/>
              </a:rPr>
              <a:t> </a:t>
            </a:r>
            <a:endParaRPr lang="en-US" altLang="en-US" sz="3200" dirty="0" smtClean="0">
              <a:solidFill>
                <a:srgbClr val="222222"/>
              </a:solidFill>
              <a:latin typeface="Berlin Sans FB" panose="020E0602020502020306" pitchFamily="34" charset="0"/>
            </a:endParaRPr>
          </a:p>
          <a:p>
            <a:pPr eaLnBrk="0" fontAlgn="base" hangingPunct="0">
              <a:lnSpc>
                <a:spcPct val="100000"/>
              </a:lnSpc>
              <a:spcBef>
                <a:spcPct val="0"/>
              </a:spcBef>
              <a:spcAft>
                <a:spcPct val="0"/>
              </a:spcAft>
            </a:pPr>
            <a:endParaRPr lang="en-US" altLang="en-US" sz="3200" dirty="0">
              <a:solidFill>
                <a:srgbClr val="222222"/>
              </a:solidFill>
              <a:latin typeface="Berlin Sans FB" panose="020E0602020502020306" pitchFamily="34" charset="0"/>
            </a:endParaRPr>
          </a:p>
        </p:txBody>
      </p:sp>
      <p:pic>
        <p:nvPicPr>
          <p:cNvPr id="4" name="Picture 3"/>
          <p:cNvPicPr>
            <a:picLocks noChangeAspect="1"/>
          </p:cNvPicPr>
          <p:nvPr/>
        </p:nvPicPr>
        <p:blipFill>
          <a:blip r:embed="rId3"/>
          <a:stretch>
            <a:fillRect/>
          </a:stretch>
        </p:blipFill>
        <p:spPr>
          <a:xfrm>
            <a:off x="2398610" y="3021075"/>
            <a:ext cx="7394780" cy="3480352"/>
          </a:xfrm>
          <a:prstGeom prst="rect">
            <a:avLst/>
          </a:prstGeom>
        </p:spPr>
      </p:pic>
    </p:spTree>
    <p:extLst>
      <p:ext uri="{BB962C8B-B14F-4D97-AF65-F5344CB8AC3E}">
        <p14:creationId xmlns:p14="http://schemas.microsoft.com/office/powerpoint/2010/main" val="19225320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Reference to application’s </a:t>
            </a:r>
            <a:r>
              <a:rPr lang="en-US" dirty="0" err="1" smtClean="0">
                <a:solidFill>
                  <a:srgbClr val="C00000"/>
                </a:solidFill>
                <a:latin typeface="Berlin Sans FB" panose="020E0602020502020306" pitchFamily="34" charset="0"/>
              </a:rPr>
              <a:t>url</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normAutofit/>
          </a:bodyPr>
          <a:lstStyle/>
          <a:p>
            <a:pPr eaLnBrk="0" fontAlgn="base" hangingPunct="0">
              <a:lnSpc>
                <a:spcPct val="100000"/>
              </a:lnSpc>
              <a:spcBef>
                <a:spcPct val="0"/>
              </a:spcBef>
              <a:spcAft>
                <a:spcPct val="0"/>
              </a:spcAft>
            </a:pPr>
            <a:r>
              <a:rPr lang="en-US" altLang="en-US" sz="3200" dirty="0" smtClean="0">
                <a:solidFill>
                  <a:srgbClr val="222222"/>
                </a:solidFill>
                <a:latin typeface="Berlin Sans FB" panose="020E0602020502020306" pitchFamily="34" charset="0"/>
              </a:rPr>
              <a:t>Finally, to call the written view we need to reference it inside of the </a:t>
            </a:r>
            <a:r>
              <a:rPr lang="en-US" altLang="en-US" sz="3200" dirty="0" err="1" smtClean="0">
                <a:solidFill>
                  <a:srgbClr val="222222"/>
                </a:solidFill>
                <a:latin typeface="Berlin Sans FB" panose="020E0602020502020306" pitchFamily="34" charset="0"/>
              </a:rPr>
              <a:t>rootDirectory</a:t>
            </a:r>
            <a:r>
              <a:rPr lang="en-US" altLang="en-US" sz="3200" dirty="0" smtClean="0">
                <a:solidFill>
                  <a:srgbClr val="222222"/>
                </a:solidFill>
                <a:latin typeface="Berlin Sans FB" panose="020E0602020502020306" pitchFamily="34" charset="0"/>
              </a:rPr>
              <a:t> urls.py file.</a:t>
            </a:r>
          </a:p>
          <a:p>
            <a:pPr eaLnBrk="0" fontAlgn="base" hangingPunct="0">
              <a:lnSpc>
                <a:spcPct val="100000"/>
              </a:lnSpc>
              <a:spcBef>
                <a:spcPct val="0"/>
              </a:spcBef>
              <a:spcAft>
                <a:spcPct val="0"/>
              </a:spcAft>
            </a:pPr>
            <a:endParaRPr lang="en-US" altLang="en-US" sz="2800" i="1" dirty="0">
              <a:solidFill>
                <a:srgbClr val="222222"/>
              </a:solidFill>
              <a:latin typeface="Berlin Sans FB" panose="020E0602020502020306" pitchFamily="34" charset="0"/>
            </a:endParaRPr>
          </a:p>
        </p:txBody>
      </p:sp>
      <p:pic>
        <p:nvPicPr>
          <p:cNvPr id="4" name="Picture 3"/>
          <p:cNvPicPr>
            <a:picLocks noChangeAspect="1"/>
          </p:cNvPicPr>
          <p:nvPr/>
        </p:nvPicPr>
        <p:blipFill>
          <a:blip r:embed="rId3"/>
          <a:stretch>
            <a:fillRect/>
          </a:stretch>
        </p:blipFill>
        <p:spPr>
          <a:xfrm>
            <a:off x="1445342" y="3026395"/>
            <a:ext cx="9303006" cy="3445228"/>
          </a:xfrm>
          <a:prstGeom prst="rect">
            <a:avLst/>
          </a:prstGeom>
        </p:spPr>
      </p:pic>
    </p:spTree>
    <p:extLst>
      <p:ext uri="{BB962C8B-B14F-4D97-AF65-F5344CB8AC3E}">
        <p14:creationId xmlns:p14="http://schemas.microsoft.com/office/powerpoint/2010/main" val="32522386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Verification of the working view</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normAutofit/>
          </a:bodyPr>
          <a:lstStyle/>
          <a:p>
            <a:pPr eaLnBrk="0" fontAlgn="base" hangingPunct="0">
              <a:lnSpc>
                <a:spcPct val="100000"/>
              </a:lnSpc>
              <a:spcBef>
                <a:spcPct val="0"/>
              </a:spcBef>
              <a:spcAft>
                <a:spcPct val="0"/>
              </a:spcAft>
            </a:pPr>
            <a:r>
              <a:rPr lang="en-US" altLang="en-US" sz="2800" dirty="0" smtClean="0">
                <a:solidFill>
                  <a:srgbClr val="222222"/>
                </a:solidFill>
                <a:latin typeface="Berlin Sans FB" panose="020E0602020502020306" pitchFamily="34" charset="0"/>
              </a:rPr>
              <a:t>Now type the command from your working directory (</a:t>
            </a:r>
            <a:r>
              <a:rPr lang="en-US" altLang="en-US" sz="2800" dirty="0" err="1" smtClean="0">
                <a:solidFill>
                  <a:srgbClr val="222222"/>
                </a:solidFill>
                <a:latin typeface="Berlin Sans FB" panose="020E0602020502020306" pitchFamily="34" charset="0"/>
              </a:rPr>
              <a:t>rootDirectory</a:t>
            </a:r>
            <a:r>
              <a:rPr lang="en-US" altLang="en-US" sz="2800" dirty="0" smtClean="0">
                <a:solidFill>
                  <a:srgbClr val="222222"/>
                </a:solidFill>
                <a:latin typeface="Berlin Sans FB" panose="020E0602020502020306" pitchFamily="34" charset="0"/>
              </a:rPr>
              <a:t>) this command to see the results:</a:t>
            </a:r>
          </a:p>
          <a:p>
            <a:pPr lvl="1" eaLnBrk="0" fontAlgn="base" hangingPunct="0">
              <a:lnSpc>
                <a:spcPct val="100000"/>
              </a:lnSpc>
              <a:spcBef>
                <a:spcPct val="0"/>
              </a:spcBef>
              <a:spcAft>
                <a:spcPct val="0"/>
              </a:spcAft>
            </a:pPr>
            <a:r>
              <a:rPr lang="en-US" altLang="en-US" i="1" dirty="0" err="1" smtClean="0">
                <a:solidFill>
                  <a:srgbClr val="222222"/>
                </a:solidFill>
                <a:latin typeface="Berlin Sans FB" panose="020E0602020502020306" pitchFamily="34" charset="0"/>
              </a:rPr>
              <a:t>rootDirectory</a:t>
            </a:r>
            <a:r>
              <a:rPr lang="en-US" altLang="en-US" i="1" dirty="0" smtClean="0">
                <a:solidFill>
                  <a:srgbClr val="222222"/>
                </a:solidFill>
                <a:latin typeface="Berlin Sans FB" panose="020E0602020502020306" pitchFamily="34" charset="0"/>
              </a:rPr>
              <a:t>&gt;python manage.py </a:t>
            </a:r>
            <a:r>
              <a:rPr lang="en-US" altLang="en-US" i="1" dirty="0" err="1" smtClean="0">
                <a:solidFill>
                  <a:srgbClr val="222222"/>
                </a:solidFill>
                <a:latin typeface="Berlin Sans FB" panose="020E0602020502020306" pitchFamily="34" charset="0"/>
              </a:rPr>
              <a:t>runserver</a:t>
            </a:r>
            <a:endParaRPr lang="en-US" altLang="en-US" i="1" dirty="0" smtClean="0">
              <a:solidFill>
                <a:srgbClr val="222222"/>
              </a:solidFill>
              <a:latin typeface="Berlin Sans FB" panose="020E0602020502020306" pitchFamily="34" charset="0"/>
            </a:endParaRPr>
          </a:p>
          <a:p>
            <a:pPr lvl="1" eaLnBrk="0" fontAlgn="base" hangingPunct="0">
              <a:lnSpc>
                <a:spcPct val="100000"/>
              </a:lnSpc>
              <a:spcBef>
                <a:spcPct val="0"/>
              </a:spcBef>
              <a:spcAft>
                <a:spcPct val="0"/>
              </a:spcAft>
            </a:pPr>
            <a:endParaRPr lang="en-US" altLang="en-US" i="1" dirty="0">
              <a:solidFill>
                <a:srgbClr val="222222"/>
              </a:solidFill>
              <a:latin typeface="Berlin Sans FB" panose="020E0602020502020306" pitchFamily="34" charset="0"/>
            </a:endParaRPr>
          </a:p>
          <a:p>
            <a:pPr lvl="1" eaLnBrk="0" fontAlgn="base" hangingPunct="0">
              <a:lnSpc>
                <a:spcPct val="100000"/>
              </a:lnSpc>
              <a:spcBef>
                <a:spcPct val="0"/>
              </a:spcBef>
              <a:spcAft>
                <a:spcPct val="0"/>
              </a:spcAft>
            </a:pPr>
            <a:endParaRPr lang="en-US" altLang="en-US" i="1" dirty="0">
              <a:solidFill>
                <a:srgbClr val="222222"/>
              </a:solidFill>
              <a:latin typeface="Berlin Sans FB" panose="020E0602020502020306" pitchFamily="34" charset="0"/>
            </a:endParaRPr>
          </a:p>
        </p:txBody>
      </p:sp>
      <p:pic>
        <p:nvPicPr>
          <p:cNvPr id="5" name="Picture 4"/>
          <p:cNvPicPr>
            <a:picLocks noChangeAspect="1"/>
          </p:cNvPicPr>
          <p:nvPr/>
        </p:nvPicPr>
        <p:blipFill>
          <a:blip r:embed="rId3"/>
          <a:stretch>
            <a:fillRect/>
          </a:stretch>
        </p:blipFill>
        <p:spPr>
          <a:xfrm>
            <a:off x="2064775" y="3214732"/>
            <a:ext cx="8074818" cy="3417126"/>
          </a:xfrm>
          <a:prstGeom prst="rect">
            <a:avLst/>
          </a:prstGeom>
        </p:spPr>
      </p:pic>
    </p:spTree>
    <p:extLst>
      <p:ext uri="{BB962C8B-B14F-4D97-AF65-F5344CB8AC3E}">
        <p14:creationId xmlns:p14="http://schemas.microsoft.com/office/powerpoint/2010/main" val="4894148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latin typeface="Berlin Sans FB" panose="020E0602020502020306" pitchFamily="34" charset="0"/>
              </a:rPr>
              <a:t>p</a:t>
            </a:r>
            <a:r>
              <a:rPr lang="en-US" dirty="0" smtClean="0">
                <a:solidFill>
                  <a:srgbClr val="C00000"/>
                </a:solidFill>
                <a:latin typeface="Berlin Sans FB" panose="020E0602020502020306" pitchFamily="34" charset="0"/>
              </a:rPr>
              <a:t>ath() function</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normAutofit fontScale="92500" lnSpcReduction="20000"/>
          </a:bodyPr>
          <a:lstStyle/>
          <a:p>
            <a:pPr eaLnBrk="0" fontAlgn="base" hangingPunct="0">
              <a:lnSpc>
                <a:spcPct val="100000"/>
              </a:lnSpc>
              <a:spcBef>
                <a:spcPct val="0"/>
              </a:spcBef>
              <a:spcAft>
                <a:spcPct val="0"/>
              </a:spcAft>
            </a:pPr>
            <a:r>
              <a:rPr lang="en-US" altLang="en-US" dirty="0" smtClean="0">
                <a:solidFill>
                  <a:srgbClr val="222222"/>
                </a:solidFill>
                <a:latin typeface="Berlin Sans FB" panose="020E0602020502020306" pitchFamily="34" charset="0"/>
              </a:rPr>
              <a:t>path() function requires 2 arguments to be passed and 2 are optional:</a:t>
            </a:r>
          </a:p>
          <a:p>
            <a:pPr lvl="1" eaLnBrk="0" fontAlgn="base" hangingPunct="0">
              <a:lnSpc>
                <a:spcPct val="100000"/>
              </a:lnSpc>
              <a:spcBef>
                <a:spcPct val="0"/>
              </a:spcBef>
              <a:spcAft>
                <a:spcPct val="0"/>
              </a:spcAft>
            </a:pPr>
            <a:r>
              <a:rPr lang="en-US" altLang="en-US" i="1" dirty="0" smtClean="0">
                <a:solidFill>
                  <a:srgbClr val="222222"/>
                </a:solidFill>
                <a:latin typeface="Berlin Sans FB" panose="020E0602020502020306" pitchFamily="34" charset="0"/>
              </a:rPr>
              <a:t>route – string that contains URL pattern. Django starts at the first pattern in </a:t>
            </a:r>
            <a:r>
              <a:rPr lang="en-US" altLang="en-US" i="1" dirty="0" err="1" smtClean="0">
                <a:solidFill>
                  <a:srgbClr val="222222"/>
                </a:solidFill>
                <a:latin typeface="Berlin Sans FB" panose="020E0602020502020306" pitchFamily="34" charset="0"/>
              </a:rPr>
              <a:t>urlpatterns</a:t>
            </a:r>
            <a:r>
              <a:rPr lang="en-US" altLang="en-US" i="1" dirty="0" smtClean="0">
                <a:solidFill>
                  <a:srgbClr val="222222"/>
                </a:solidFill>
                <a:latin typeface="Berlin Sans FB" panose="020E0602020502020306" pitchFamily="34" charset="0"/>
              </a:rPr>
              <a:t> and makes its way down the list, comparing the requested URL against each pattern until it finds one that matches</a:t>
            </a:r>
          </a:p>
          <a:p>
            <a:pPr lvl="1" eaLnBrk="0" fontAlgn="base" hangingPunct="0">
              <a:lnSpc>
                <a:spcPct val="100000"/>
              </a:lnSpc>
              <a:spcBef>
                <a:spcPct val="0"/>
              </a:spcBef>
              <a:spcAft>
                <a:spcPct val="0"/>
              </a:spcAft>
            </a:pPr>
            <a:endParaRPr lang="en-US" altLang="en-US" i="1" dirty="0" smtClean="0">
              <a:solidFill>
                <a:srgbClr val="222222"/>
              </a:solidFill>
              <a:latin typeface="Berlin Sans FB" panose="020E0602020502020306" pitchFamily="34" charset="0"/>
            </a:endParaRPr>
          </a:p>
          <a:p>
            <a:pPr lvl="1" eaLnBrk="0" fontAlgn="base" hangingPunct="0">
              <a:lnSpc>
                <a:spcPct val="100000"/>
              </a:lnSpc>
              <a:spcBef>
                <a:spcPct val="0"/>
              </a:spcBef>
              <a:spcAft>
                <a:spcPct val="0"/>
              </a:spcAft>
            </a:pPr>
            <a:r>
              <a:rPr lang="en-US" altLang="en-US" i="1" dirty="0">
                <a:solidFill>
                  <a:srgbClr val="222222"/>
                </a:solidFill>
                <a:latin typeface="Berlin Sans FB" panose="020E0602020502020306" pitchFamily="34" charset="0"/>
              </a:rPr>
              <a:t>v</a:t>
            </a:r>
            <a:r>
              <a:rPr lang="en-US" altLang="en-US" i="1" dirty="0" smtClean="0">
                <a:solidFill>
                  <a:srgbClr val="222222"/>
                </a:solidFill>
                <a:latin typeface="Berlin Sans FB" panose="020E0602020502020306" pitchFamily="34" charset="0"/>
              </a:rPr>
              <a:t>iew - when Django finds a matching pattern, it calls the specified view function with an </a:t>
            </a:r>
            <a:r>
              <a:rPr lang="en-US" altLang="en-US" i="1" dirty="0" err="1" smtClean="0">
                <a:solidFill>
                  <a:srgbClr val="222222"/>
                </a:solidFill>
                <a:latin typeface="Berlin Sans FB" panose="020E0602020502020306" pitchFamily="34" charset="0"/>
              </a:rPr>
              <a:t>HttpRequest</a:t>
            </a:r>
            <a:r>
              <a:rPr lang="en-US" altLang="en-US" i="1" dirty="0" smtClean="0">
                <a:solidFill>
                  <a:srgbClr val="222222"/>
                </a:solidFill>
                <a:latin typeface="Berlin Sans FB" panose="020E0602020502020306" pitchFamily="34" charset="0"/>
              </a:rPr>
              <a:t> object as the first argument and any “captured” values from the route as keyword arguments.</a:t>
            </a:r>
          </a:p>
          <a:p>
            <a:pPr lvl="1" eaLnBrk="0" fontAlgn="base" hangingPunct="0">
              <a:lnSpc>
                <a:spcPct val="100000"/>
              </a:lnSpc>
              <a:spcBef>
                <a:spcPct val="0"/>
              </a:spcBef>
              <a:spcAft>
                <a:spcPct val="0"/>
              </a:spcAft>
            </a:pPr>
            <a:endParaRPr lang="en-US" altLang="en-US" i="1" dirty="0" smtClean="0">
              <a:solidFill>
                <a:srgbClr val="222222"/>
              </a:solidFill>
              <a:latin typeface="Berlin Sans FB" panose="020E0602020502020306" pitchFamily="34" charset="0"/>
            </a:endParaRPr>
          </a:p>
          <a:p>
            <a:pPr lvl="1" eaLnBrk="0" fontAlgn="base" hangingPunct="0">
              <a:lnSpc>
                <a:spcPct val="100000"/>
              </a:lnSpc>
              <a:spcBef>
                <a:spcPct val="0"/>
              </a:spcBef>
              <a:spcAft>
                <a:spcPct val="0"/>
              </a:spcAft>
            </a:pPr>
            <a:r>
              <a:rPr lang="en-US" altLang="en-US" i="1" dirty="0" err="1">
                <a:solidFill>
                  <a:srgbClr val="222222"/>
                </a:solidFill>
                <a:latin typeface="Berlin Sans FB" panose="020E0602020502020306" pitchFamily="34" charset="0"/>
              </a:rPr>
              <a:t>k</a:t>
            </a:r>
            <a:r>
              <a:rPr lang="en-US" altLang="en-US" i="1" dirty="0" err="1" smtClean="0">
                <a:solidFill>
                  <a:srgbClr val="222222"/>
                </a:solidFill>
                <a:latin typeface="Berlin Sans FB" panose="020E0602020502020306" pitchFamily="34" charset="0"/>
              </a:rPr>
              <a:t>wargs</a:t>
            </a:r>
            <a:r>
              <a:rPr lang="en-US" altLang="en-US" i="1" dirty="0" smtClean="0">
                <a:solidFill>
                  <a:srgbClr val="222222"/>
                </a:solidFill>
                <a:latin typeface="Berlin Sans FB" panose="020E0602020502020306" pitchFamily="34" charset="0"/>
              </a:rPr>
              <a:t> - Arbitrary keyword arguments can be passed in a dictionary to the target view.</a:t>
            </a:r>
            <a:endParaRPr lang="en-US" altLang="en-US" i="1" dirty="0" smtClean="0">
              <a:solidFill>
                <a:srgbClr val="222222"/>
              </a:solidFill>
              <a:latin typeface="Berlin Sans FB" panose="020E0602020502020306" pitchFamily="34" charset="0"/>
            </a:endParaRPr>
          </a:p>
          <a:p>
            <a:pPr lvl="1" eaLnBrk="0" fontAlgn="base" hangingPunct="0">
              <a:lnSpc>
                <a:spcPct val="100000"/>
              </a:lnSpc>
              <a:spcBef>
                <a:spcPct val="0"/>
              </a:spcBef>
              <a:spcAft>
                <a:spcPct val="0"/>
              </a:spcAft>
            </a:pPr>
            <a:endParaRPr lang="en-US" altLang="en-US" i="1" dirty="0" smtClean="0">
              <a:solidFill>
                <a:srgbClr val="222222"/>
              </a:solidFill>
              <a:latin typeface="Berlin Sans FB" panose="020E0602020502020306" pitchFamily="34" charset="0"/>
            </a:endParaRPr>
          </a:p>
          <a:p>
            <a:pPr lvl="1" eaLnBrk="0" fontAlgn="base" hangingPunct="0">
              <a:lnSpc>
                <a:spcPct val="100000"/>
              </a:lnSpc>
              <a:spcBef>
                <a:spcPct val="0"/>
              </a:spcBef>
              <a:spcAft>
                <a:spcPct val="0"/>
              </a:spcAft>
            </a:pPr>
            <a:r>
              <a:rPr lang="en-US" altLang="en-US" i="1" dirty="0">
                <a:solidFill>
                  <a:srgbClr val="222222"/>
                </a:solidFill>
                <a:latin typeface="Berlin Sans FB" panose="020E0602020502020306" pitchFamily="34" charset="0"/>
              </a:rPr>
              <a:t>n</a:t>
            </a:r>
            <a:r>
              <a:rPr lang="en-US" altLang="en-US" i="1" dirty="0" smtClean="0">
                <a:solidFill>
                  <a:srgbClr val="222222"/>
                </a:solidFill>
                <a:latin typeface="Berlin Sans FB" panose="020E0602020502020306" pitchFamily="34" charset="0"/>
              </a:rPr>
              <a:t>ame - Naming your URL lets you refer to it unambiguously from elsewhere in Django, especially from within templates. This powerful feature allows you to make global changes to the URL patterns of your project while only touching a single file.</a:t>
            </a:r>
          </a:p>
          <a:p>
            <a:pPr lvl="1" eaLnBrk="0" fontAlgn="base" hangingPunct="0">
              <a:lnSpc>
                <a:spcPct val="100000"/>
              </a:lnSpc>
              <a:spcBef>
                <a:spcPct val="0"/>
              </a:spcBef>
              <a:spcAft>
                <a:spcPct val="0"/>
              </a:spcAft>
            </a:pPr>
            <a:endParaRPr lang="en-US" altLang="en-US" i="1" dirty="0">
              <a:solidFill>
                <a:srgbClr val="222222"/>
              </a:solidFill>
              <a:latin typeface="Berlin Sans FB" panose="020E0602020502020306" pitchFamily="34" charset="0"/>
            </a:endParaRPr>
          </a:p>
          <a:p>
            <a:pPr lvl="1" eaLnBrk="0" fontAlgn="base" hangingPunct="0">
              <a:lnSpc>
                <a:spcPct val="100000"/>
              </a:lnSpc>
              <a:spcBef>
                <a:spcPct val="0"/>
              </a:spcBef>
              <a:spcAft>
                <a:spcPct val="0"/>
              </a:spcAft>
            </a:pPr>
            <a:endParaRPr lang="en-US" altLang="en-US" dirty="0">
              <a:solidFill>
                <a:srgbClr val="222222"/>
              </a:solidFill>
              <a:latin typeface="Berlin Sans FB" panose="020E0602020502020306" pitchFamily="34" charset="0"/>
            </a:endParaRPr>
          </a:p>
        </p:txBody>
      </p:sp>
    </p:spTree>
    <p:extLst>
      <p:ext uri="{BB962C8B-B14F-4D97-AF65-F5344CB8AC3E}">
        <p14:creationId xmlns:p14="http://schemas.microsoft.com/office/powerpoint/2010/main" val="8443872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3724551" y="0"/>
            <a:ext cx="396704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rgbClr val="C00000"/>
                </a:solidFill>
                <a:latin typeface="Berlin Sans FB" panose="020E0602020502020306" pitchFamily="34" charset="0"/>
              </a:rPr>
              <a:t>Summary</a:t>
            </a:r>
            <a:endParaRPr lang="en-US" dirty="0">
              <a:solidFill>
                <a:srgbClr val="C00000"/>
              </a:solidFill>
              <a:latin typeface="Berlin Sans FB" panose="020E0602020502020306" pitchFamily="34" charset="0"/>
            </a:endParaRPr>
          </a:p>
        </p:txBody>
      </p:sp>
      <p:sp>
        <p:nvSpPr>
          <p:cNvPr id="10" name="Content Placeholder 2"/>
          <p:cNvSpPr>
            <a:spLocks noGrp="1"/>
          </p:cNvSpPr>
          <p:nvPr>
            <p:ph idx="1"/>
          </p:nvPr>
        </p:nvSpPr>
        <p:spPr>
          <a:xfrm>
            <a:off x="783719" y="1325563"/>
            <a:ext cx="10946463" cy="5241492"/>
          </a:xfrm>
        </p:spPr>
        <p:txBody>
          <a:bodyPr>
            <a:normAutofit/>
          </a:bodyPr>
          <a:lstStyle/>
          <a:p>
            <a:pPr algn="ctr"/>
            <a:r>
              <a:rPr lang="en-US" dirty="0" smtClean="0">
                <a:latin typeface="Berlin Sans FB" panose="020E0602020502020306" pitchFamily="34" charset="0"/>
              </a:rPr>
              <a:t>Now you know how to create projects and apps in Django!</a:t>
            </a:r>
            <a:endParaRPr lang="en-US" dirty="0" smtClean="0">
              <a:latin typeface="Berlin Sans FB" panose="020E0602020502020306" pitchFamily="34" charset="0"/>
            </a:endParaRPr>
          </a:p>
        </p:txBody>
      </p:sp>
      <p:pic>
        <p:nvPicPr>
          <p:cNvPr id="4098" name="Picture 2" descr="Картинки по запросу victory 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831327" y="2678828"/>
            <a:ext cx="6851245" cy="25349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53199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latin typeface="Berlin Sans FB" panose="020E0602020502020306" pitchFamily="34" charset="0"/>
              </a:rPr>
              <a:t>Code examples</a:t>
            </a:r>
          </a:p>
        </p:txBody>
      </p:sp>
      <p:sp>
        <p:nvSpPr>
          <p:cNvPr id="3" name="Content Placeholder 2"/>
          <p:cNvSpPr>
            <a:spLocks noGrp="1"/>
          </p:cNvSpPr>
          <p:nvPr>
            <p:ph idx="1"/>
          </p:nvPr>
        </p:nvSpPr>
        <p:spPr/>
        <p:txBody>
          <a:bodyPr>
            <a:normAutofit/>
          </a:bodyPr>
          <a:lstStyle/>
          <a:p>
            <a:pPr eaLnBrk="0" fontAlgn="base" hangingPunct="0">
              <a:lnSpc>
                <a:spcPct val="100000"/>
              </a:lnSpc>
              <a:spcBef>
                <a:spcPct val="0"/>
              </a:spcBef>
              <a:spcAft>
                <a:spcPct val="0"/>
              </a:spcAft>
            </a:pPr>
            <a:r>
              <a:rPr lang="en-US" dirty="0" smtClean="0">
                <a:latin typeface="Berlin Sans FB" panose="020E0602020502020306" pitchFamily="34" charset="0"/>
              </a:rPr>
              <a:t>Make serious faces, please. Even if it is hard for you.</a:t>
            </a:r>
            <a:endParaRPr lang="en-US" altLang="en-US" sz="2800" i="1" dirty="0">
              <a:solidFill>
                <a:srgbClr val="222222"/>
              </a:solidFill>
              <a:latin typeface="Berlin Sans FB" panose="020E0602020502020306" pitchFamily="34" charset="0"/>
            </a:endParaRPr>
          </a:p>
          <a:p>
            <a:pPr lvl="1" eaLnBrk="0" fontAlgn="base" hangingPunct="0">
              <a:lnSpc>
                <a:spcPct val="100000"/>
              </a:lnSpc>
              <a:spcBef>
                <a:spcPct val="0"/>
              </a:spcBef>
              <a:spcAft>
                <a:spcPct val="0"/>
              </a:spcAft>
            </a:pPr>
            <a:endParaRPr lang="en-US" altLang="en-US" sz="2800" dirty="0" smtClean="0">
              <a:solidFill>
                <a:srgbClr val="222222"/>
              </a:solidFill>
              <a:latin typeface="Berlin Sans FB" panose="020E0602020502020306" pitchFamily="34" charset="0"/>
            </a:endParaRPr>
          </a:p>
        </p:txBody>
      </p:sp>
    </p:spTree>
    <p:extLst>
      <p:ext uri="{BB962C8B-B14F-4D97-AF65-F5344CB8AC3E}">
        <p14:creationId xmlns:p14="http://schemas.microsoft.com/office/powerpoint/2010/main" val="8727461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Objectives</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normAutofit/>
          </a:bodyPr>
          <a:lstStyle/>
          <a:p>
            <a:r>
              <a:rPr lang="en-US" dirty="0" smtClean="0">
                <a:latin typeface="Berlin Sans FB" panose="020E0602020502020306" pitchFamily="34" charset="0"/>
              </a:rPr>
              <a:t>Django Framework</a:t>
            </a:r>
            <a:endParaRPr lang="en-US" dirty="0" smtClean="0">
              <a:latin typeface="Berlin Sans FB" panose="020E0602020502020306" pitchFamily="34" charset="0"/>
            </a:endParaRPr>
          </a:p>
          <a:p>
            <a:pPr lvl="1"/>
            <a:r>
              <a:rPr lang="en-US" dirty="0" smtClean="0">
                <a:latin typeface="Berlin Sans FB" panose="020E0602020502020306" pitchFamily="34" charset="0"/>
              </a:rPr>
              <a:t>Create a project</a:t>
            </a:r>
          </a:p>
          <a:p>
            <a:pPr lvl="1"/>
            <a:r>
              <a:rPr lang="en-US" dirty="0" smtClean="0">
                <a:latin typeface="Berlin Sans FB" panose="020E0602020502020306" pitchFamily="34" charset="0"/>
              </a:rPr>
              <a:t>Development server</a:t>
            </a:r>
          </a:p>
          <a:p>
            <a:pPr lvl="1"/>
            <a:r>
              <a:rPr lang="en-US" dirty="0" smtClean="0">
                <a:latin typeface="Berlin Sans FB" panose="020E0602020502020306" pitchFamily="34" charset="0"/>
              </a:rPr>
              <a:t>Creating app</a:t>
            </a:r>
          </a:p>
          <a:p>
            <a:pPr lvl="1"/>
            <a:r>
              <a:rPr lang="en-US" dirty="0" smtClean="0">
                <a:latin typeface="Berlin Sans FB" panose="020E0602020502020306" pitchFamily="34" charset="0"/>
              </a:rPr>
              <a:t>Write view(s)</a:t>
            </a:r>
          </a:p>
          <a:p>
            <a:pPr lvl="2"/>
            <a:r>
              <a:rPr lang="en-US" dirty="0" smtClean="0">
                <a:latin typeface="Berlin Sans FB" panose="020E0602020502020306" pitchFamily="34" charset="0"/>
              </a:rPr>
              <a:t>path(): arguments</a:t>
            </a:r>
            <a:endParaRPr lang="en-US" dirty="0" smtClean="0">
              <a:latin typeface="Berlin Sans FB" panose="020E0602020502020306" pitchFamily="34" charset="0"/>
            </a:endParaRPr>
          </a:p>
          <a:p>
            <a:r>
              <a:rPr lang="en-US" dirty="0" smtClean="0">
                <a:latin typeface="Berlin Sans FB" panose="020E0602020502020306" pitchFamily="34" charset="0"/>
              </a:rPr>
              <a:t>First Django Project</a:t>
            </a:r>
            <a:endParaRPr lang="en-US" dirty="0" smtClean="0">
              <a:latin typeface="Berlin Sans FB" panose="020E0602020502020306" pitchFamily="34" charset="0"/>
            </a:endParaRPr>
          </a:p>
          <a:p>
            <a:pPr marL="0" indent="0">
              <a:buNone/>
            </a:pPr>
            <a:endParaRPr lang="en-US" dirty="0" smtClean="0">
              <a:latin typeface="Berlin Sans FB" panose="020E0602020502020306" pitchFamily="34" charset="0"/>
            </a:endParaRPr>
          </a:p>
        </p:txBody>
      </p:sp>
    </p:spTree>
    <p:extLst>
      <p:ext uri="{BB962C8B-B14F-4D97-AF65-F5344CB8AC3E}">
        <p14:creationId xmlns:p14="http://schemas.microsoft.com/office/powerpoint/2010/main" val="25771640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C00000"/>
                </a:solidFill>
                <a:latin typeface="Berlin Sans FB" panose="020E0602020502020306" pitchFamily="34" charset="0"/>
              </a:rPr>
              <a:t>Thank you for your attention!</a:t>
            </a:r>
            <a:br>
              <a:rPr lang="en-US" dirty="0" smtClean="0">
                <a:solidFill>
                  <a:srgbClr val="C00000"/>
                </a:solidFill>
                <a:latin typeface="Berlin Sans FB" panose="020E0602020502020306" pitchFamily="34" charset="0"/>
              </a:rPr>
            </a:br>
            <a:endParaRPr lang="en-US" sz="1800" strike="sngStrike"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lstStyle/>
          <a:p>
            <a:endParaRPr lang="en-US" dirty="0" smtClean="0">
              <a:latin typeface="Berlin Sans FB" panose="020E0602020502020306" pitchFamily="34" charset="0"/>
            </a:endParaRPr>
          </a:p>
          <a:p>
            <a:endParaRPr lang="en-US" dirty="0">
              <a:latin typeface="Berlin Sans FB" panose="020E0602020502020306" pitchFamily="34" charset="0"/>
            </a:endParaRPr>
          </a:p>
          <a:p>
            <a:endParaRPr lang="en-US" dirty="0" smtClean="0">
              <a:latin typeface="Berlin Sans FB" panose="020E0602020502020306" pitchFamily="34" charset="0"/>
            </a:endParaRPr>
          </a:p>
          <a:p>
            <a:pPr algn="ctr"/>
            <a:endParaRPr lang="en-US" b="1" i="1" u="sng" dirty="0">
              <a:solidFill>
                <a:srgbClr val="FF0000"/>
              </a:solidFill>
              <a:latin typeface="Berlin Sans FB" panose="020E0602020502020306" pitchFamily="34" charset="0"/>
            </a:endParaRPr>
          </a:p>
          <a:p>
            <a:pPr algn="ctr"/>
            <a:endParaRPr lang="en-US" b="1" i="1" u="sng" dirty="0" smtClean="0">
              <a:solidFill>
                <a:srgbClr val="FF0000"/>
              </a:solidFill>
              <a:latin typeface="Berlin Sans FB" panose="020E0602020502020306" pitchFamily="34" charset="0"/>
            </a:endParaRPr>
          </a:p>
          <a:p>
            <a:pPr algn="ctr"/>
            <a:endParaRPr lang="en-US" b="1" i="1" u="sng" dirty="0">
              <a:solidFill>
                <a:srgbClr val="FF0000"/>
              </a:solidFill>
              <a:latin typeface="Berlin Sans FB" panose="020E0602020502020306" pitchFamily="34" charset="0"/>
            </a:endParaRPr>
          </a:p>
          <a:p>
            <a:pPr algn="ctr"/>
            <a:endParaRPr lang="en-US" b="1" i="1" u="sng" dirty="0">
              <a:solidFill>
                <a:srgbClr val="FF0000"/>
              </a:solidFill>
            </a:endParaRPr>
          </a:p>
        </p:txBody>
      </p:sp>
      <p:sp>
        <p:nvSpPr>
          <p:cNvPr id="7" name="Rectangle 6"/>
          <p:cNvSpPr/>
          <p:nvPr/>
        </p:nvSpPr>
        <p:spPr>
          <a:xfrm>
            <a:off x="4322918" y="1562590"/>
            <a:ext cx="3546164" cy="523220"/>
          </a:xfrm>
          <a:prstGeom prst="rect">
            <a:avLst/>
          </a:prstGeom>
        </p:spPr>
        <p:txBody>
          <a:bodyPr wrap="none">
            <a:spAutoFit/>
          </a:bodyPr>
          <a:lstStyle/>
          <a:p>
            <a:pPr algn="ctr"/>
            <a:r>
              <a:rPr lang="en-US" sz="2800" i="1" u="sng" dirty="0" smtClean="0">
                <a:solidFill>
                  <a:srgbClr val="0070C0"/>
                </a:solidFill>
                <a:latin typeface="Berlin Sans FB" panose="020E0602020502020306" pitchFamily="34" charset="0"/>
              </a:rPr>
              <a:t>Python </a:t>
            </a:r>
            <a:r>
              <a:rPr lang="en-US" sz="2800" i="1" u="sng" dirty="0" smtClean="0">
                <a:solidFill>
                  <a:srgbClr val="0070C0"/>
                </a:solidFill>
                <a:latin typeface="Berlin Sans FB" panose="020E0602020502020306" pitchFamily="34" charset="0"/>
              </a:rPr>
              <a:t>is Victorious</a:t>
            </a:r>
            <a:r>
              <a:rPr lang="kk-KZ" sz="2800" i="1" u="sng" dirty="0" smtClean="0">
                <a:solidFill>
                  <a:srgbClr val="0070C0"/>
                </a:solidFill>
                <a:latin typeface="Berlin Sans FB" panose="020E0602020502020306" pitchFamily="34" charset="0"/>
              </a:rPr>
              <a:t>! </a:t>
            </a:r>
            <a:r>
              <a:rPr lang="en-US" sz="2800" i="1" u="sng" dirty="0" smtClean="0">
                <a:solidFill>
                  <a:srgbClr val="0070C0"/>
                </a:solidFill>
                <a:latin typeface="Berlin Sans FB" panose="020E0602020502020306" pitchFamily="34" charset="0"/>
                <a:sym typeface="Wingdings" panose="05000000000000000000" pitchFamily="2" charset="2"/>
              </a:rPr>
              <a:t></a:t>
            </a:r>
            <a:endParaRPr lang="en-US" sz="2800" i="1" u="sng" dirty="0">
              <a:solidFill>
                <a:srgbClr val="0070C0"/>
              </a:solidFill>
              <a:latin typeface="Berlin Sans FB" panose="020E0602020502020306" pitchFamily="34" charset="0"/>
            </a:endParaRPr>
          </a:p>
        </p:txBody>
      </p:sp>
      <p:pic>
        <p:nvPicPr>
          <p:cNvPr id="5122" name="Picture 2" descr="Похожее изображение"/>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459421" y="2220747"/>
            <a:ext cx="7273158" cy="40911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4189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Learning outcomes</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lstStyle/>
          <a:p>
            <a:r>
              <a:rPr lang="en-US" dirty="0" smtClean="0">
                <a:latin typeface="Berlin Sans FB" panose="020E0602020502020306" pitchFamily="34" charset="0"/>
              </a:rPr>
              <a:t>If someone is still reading these slides with learning outcomes then you are great!</a:t>
            </a:r>
          </a:p>
          <a:p>
            <a:pPr lvl="1"/>
            <a:r>
              <a:rPr lang="en-US" dirty="0" smtClean="0">
                <a:latin typeface="Berlin Sans FB" panose="020E0602020502020306" pitchFamily="34" charset="0"/>
              </a:rPr>
              <a:t>Gain knowledge how to create projects and applications in Django!</a:t>
            </a:r>
            <a:endParaRPr lang="en-US" dirty="0" smtClean="0">
              <a:latin typeface="Berlin Sans FB" panose="020E0602020502020306" pitchFamily="34" charset="0"/>
            </a:endParaRPr>
          </a:p>
          <a:p>
            <a:pPr lvl="1"/>
            <a:endParaRPr lang="en-US" dirty="0" smtClean="0">
              <a:latin typeface="Berlin Sans FB" panose="020E0602020502020306" pitchFamily="34" charset="0"/>
            </a:endParaRPr>
          </a:p>
        </p:txBody>
      </p:sp>
    </p:spTree>
    <p:extLst>
      <p:ext uri="{BB962C8B-B14F-4D97-AF65-F5344CB8AC3E}">
        <p14:creationId xmlns:p14="http://schemas.microsoft.com/office/powerpoint/2010/main" val="42677680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What is Django Framework</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normAutofit fontScale="77500" lnSpcReduction="20000"/>
          </a:bodyPr>
          <a:lstStyle/>
          <a:p>
            <a:r>
              <a:rPr lang="en-US" dirty="0">
                <a:latin typeface="Berlin Sans FB" panose="020E0602020502020306" pitchFamily="34" charset="0"/>
              </a:rPr>
              <a:t>Django is a high-level Python Web framework that encourages rapid development and clean, pragmatic design. Built by experienced developers, it takes care of much of the hassle of Web development, so you can focus on writing your app without needing to reinvent the wheel. It’s free and open source.</a:t>
            </a:r>
            <a:r>
              <a:rPr lang="en-US" dirty="0" smtClean="0">
                <a:latin typeface="Berlin Sans FB" panose="020E0602020502020306" pitchFamily="34" charset="0"/>
              </a:rPr>
              <a:t>	</a:t>
            </a:r>
            <a:endParaRPr lang="en-US" dirty="0" smtClean="0">
              <a:latin typeface="Berlin Sans FB" panose="020E0602020502020306" pitchFamily="34" charset="0"/>
            </a:endParaRPr>
          </a:p>
          <a:p>
            <a:pPr lvl="1"/>
            <a:endParaRPr lang="en-US" dirty="0" smtClean="0">
              <a:latin typeface="Berlin Sans FB" panose="020E0602020502020306" pitchFamily="34" charset="0"/>
            </a:endParaRPr>
          </a:p>
          <a:p>
            <a:pPr lvl="1"/>
            <a:r>
              <a:rPr lang="en-US" dirty="0" smtClean="0">
                <a:latin typeface="Berlin Sans FB" panose="020E0602020502020306" pitchFamily="34" charset="0"/>
              </a:rPr>
              <a:t>Ridiculously fast</a:t>
            </a:r>
          </a:p>
          <a:p>
            <a:pPr lvl="1"/>
            <a:r>
              <a:rPr lang="en-US" dirty="0" smtClean="0">
                <a:latin typeface="Berlin Sans FB" panose="020E0602020502020306" pitchFamily="34" charset="0"/>
              </a:rPr>
              <a:t>Reassuringly secure</a:t>
            </a:r>
          </a:p>
          <a:p>
            <a:pPr lvl="1"/>
            <a:r>
              <a:rPr lang="en-US" dirty="0" smtClean="0">
                <a:latin typeface="Berlin Sans FB" panose="020E0602020502020306" pitchFamily="34" charset="0"/>
              </a:rPr>
              <a:t>Exceedingly scalable</a:t>
            </a:r>
            <a:endParaRPr lang="en-US" dirty="0">
              <a:latin typeface="Berlin Sans FB" panose="020E0602020502020306" pitchFamily="34" charset="0"/>
            </a:endParaRPr>
          </a:p>
          <a:p>
            <a:endParaRPr lang="en-US" dirty="0">
              <a:latin typeface="Berlin Sans FB" panose="020E0602020502020306" pitchFamily="34" charset="0"/>
            </a:endParaRPr>
          </a:p>
          <a:p>
            <a:endParaRPr lang="en-US" dirty="0" smtClean="0">
              <a:latin typeface="Berlin Sans FB" panose="020E0602020502020306" pitchFamily="34" charset="0"/>
            </a:endParaRPr>
          </a:p>
          <a:p>
            <a:endParaRPr lang="en-US" dirty="0" smtClean="0">
              <a:latin typeface="Berlin Sans FB" panose="020E0602020502020306" pitchFamily="34" charset="0"/>
            </a:endParaRPr>
          </a:p>
          <a:p>
            <a:endParaRPr lang="en-US" dirty="0">
              <a:latin typeface="Berlin Sans FB" panose="020E0602020502020306" pitchFamily="34" charset="0"/>
            </a:endParaRPr>
          </a:p>
          <a:p>
            <a:r>
              <a:rPr lang="en-US" dirty="0" smtClean="0">
                <a:hlinkClick r:id="rId3"/>
              </a:rPr>
              <a:t>https://www.djangoproject.com/</a:t>
            </a:r>
            <a:endParaRPr lang="en-US" dirty="0" smtClean="0"/>
          </a:p>
          <a:p>
            <a:r>
              <a:rPr lang="en-US" dirty="0" smtClean="0">
                <a:hlinkClick r:id="rId4"/>
              </a:rPr>
              <a:t>https://docs.djangoproject.com/en/2.2/</a:t>
            </a:r>
            <a:r>
              <a:rPr lang="en-US" dirty="0" smtClean="0"/>
              <a:t>  </a:t>
            </a:r>
            <a:r>
              <a:rPr lang="en-US" dirty="0" smtClean="0">
                <a:solidFill>
                  <a:srgbClr val="FF0000"/>
                </a:solidFill>
                <a:latin typeface="Berlin Sans FB" panose="020E0602020502020306" pitchFamily="34" charset="0"/>
              </a:rPr>
              <a:t>&lt;- strongly </a:t>
            </a:r>
            <a:r>
              <a:rPr lang="en-US" dirty="0" smtClean="0">
                <a:solidFill>
                  <a:srgbClr val="FF0000"/>
                </a:solidFill>
                <a:latin typeface="Berlin Sans FB" panose="020E0602020502020306" pitchFamily="34" charset="0"/>
              </a:rPr>
              <a:t>recommended</a:t>
            </a:r>
            <a:r>
              <a:rPr lang="en-US" dirty="0" smtClean="0">
                <a:latin typeface="Berlin Sans FB" panose="020E0602020502020306" pitchFamily="34" charset="0"/>
              </a:rPr>
              <a:t> </a:t>
            </a:r>
          </a:p>
        </p:txBody>
      </p:sp>
      <p:pic>
        <p:nvPicPr>
          <p:cNvPr id="1028" name="Picture 4" descr="Картинки по запросу looney tunes running gif"/>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7541341" y="2810393"/>
            <a:ext cx="3270250" cy="23818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68466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Best Products of Django (probably)</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normAutofit fontScale="85000" lnSpcReduction="10000"/>
          </a:bodyPr>
          <a:lstStyle/>
          <a:p>
            <a:r>
              <a:rPr lang="en-US" dirty="0" smtClean="0">
                <a:latin typeface="Berlin Sans FB" panose="020E0602020502020306" pitchFamily="34" charset="0"/>
              </a:rPr>
              <a:t>Best web applications written in Django:</a:t>
            </a:r>
            <a:endParaRPr lang="en-US" dirty="0" smtClean="0">
              <a:latin typeface="Berlin Sans FB" panose="020E0602020502020306" pitchFamily="34" charset="0"/>
            </a:endParaRPr>
          </a:p>
          <a:p>
            <a:pPr lvl="1"/>
            <a:r>
              <a:rPr lang="en-US" dirty="0" smtClean="0">
                <a:latin typeface="Berlin Sans FB" panose="020E0602020502020306" pitchFamily="34" charset="0"/>
              </a:rPr>
              <a:t>1. </a:t>
            </a:r>
            <a:r>
              <a:rPr lang="en-US" dirty="0" smtClean="0">
                <a:latin typeface="Berlin Sans FB" panose="020E0602020502020306" pitchFamily="34" charset="0"/>
                <a:hlinkClick r:id="rId3"/>
              </a:rPr>
              <a:t>www.Disqus.com</a:t>
            </a:r>
            <a:r>
              <a:rPr lang="en-US" dirty="0" smtClean="0">
                <a:latin typeface="Berlin Sans FB" panose="020E0602020502020306" pitchFamily="34" charset="0"/>
              </a:rPr>
              <a:t> </a:t>
            </a:r>
          </a:p>
          <a:p>
            <a:pPr lvl="1"/>
            <a:r>
              <a:rPr lang="en-US" i="1" dirty="0" smtClean="0">
                <a:latin typeface="Berlin Sans FB" panose="020E0602020502020306" pitchFamily="34" charset="0"/>
              </a:rPr>
              <a:t>2. </a:t>
            </a:r>
            <a:r>
              <a:rPr lang="en-US" i="1" dirty="0" smtClean="0">
                <a:latin typeface="Berlin Sans FB" panose="020E0602020502020306" pitchFamily="34" charset="0"/>
                <a:hlinkClick r:id="rId4"/>
              </a:rPr>
              <a:t>www.Bitbucket.org</a:t>
            </a:r>
            <a:r>
              <a:rPr lang="en-US" i="1" dirty="0" smtClean="0">
                <a:latin typeface="Berlin Sans FB" panose="020E0602020502020306" pitchFamily="34" charset="0"/>
              </a:rPr>
              <a:t> </a:t>
            </a:r>
          </a:p>
          <a:p>
            <a:pPr lvl="1"/>
            <a:r>
              <a:rPr lang="en-US" i="1" dirty="0" smtClean="0">
                <a:latin typeface="Berlin Sans FB" panose="020E0602020502020306" pitchFamily="34" charset="0"/>
              </a:rPr>
              <a:t>3. </a:t>
            </a:r>
            <a:r>
              <a:rPr lang="en-US" i="1" dirty="0" smtClean="0">
                <a:latin typeface="Berlin Sans FB" panose="020E0602020502020306" pitchFamily="34" charset="0"/>
                <a:hlinkClick r:id="rId5"/>
              </a:rPr>
              <a:t>www.Instagram.com</a:t>
            </a:r>
            <a:r>
              <a:rPr lang="en-US" i="1" dirty="0" smtClean="0">
                <a:latin typeface="Berlin Sans FB" panose="020E0602020502020306" pitchFamily="34" charset="0"/>
              </a:rPr>
              <a:t> </a:t>
            </a:r>
          </a:p>
          <a:p>
            <a:pPr lvl="1"/>
            <a:r>
              <a:rPr lang="en-US" i="1" dirty="0" smtClean="0">
                <a:latin typeface="Berlin Sans FB" panose="020E0602020502020306" pitchFamily="34" charset="0"/>
              </a:rPr>
              <a:t>4. </a:t>
            </a:r>
            <a:r>
              <a:rPr lang="en-US" i="1" dirty="0" smtClean="0">
                <a:latin typeface="Berlin Sans FB" panose="020E0602020502020306" pitchFamily="34" charset="0"/>
                <a:hlinkClick r:id="rId6"/>
              </a:rPr>
              <a:t>www.Pinterest.com</a:t>
            </a:r>
            <a:r>
              <a:rPr lang="en-US" i="1" dirty="0" smtClean="0">
                <a:latin typeface="Berlin Sans FB" panose="020E0602020502020306" pitchFamily="34" charset="0"/>
              </a:rPr>
              <a:t> </a:t>
            </a:r>
          </a:p>
          <a:p>
            <a:pPr lvl="1"/>
            <a:r>
              <a:rPr lang="en-US" i="1" dirty="0" smtClean="0">
                <a:latin typeface="Berlin Sans FB" panose="020E0602020502020306" pitchFamily="34" charset="0"/>
              </a:rPr>
              <a:t>5. </a:t>
            </a:r>
            <a:r>
              <a:rPr lang="en-US" i="1" dirty="0" smtClean="0">
                <a:latin typeface="Berlin Sans FB" panose="020E0602020502020306" pitchFamily="34" charset="0"/>
                <a:hlinkClick r:id="rId7"/>
              </a:rPr>
              <a:t>www.NASA.gov</a:t>
            </a:r>
            <a:r>
              <a:rPr lang="en-US" i="1" dirty="0" smtClean="0">
                <a:latin typeface="Berlin Sans FB" panose="020E0602020502020306" pitchFamily="34" charset="0"/>
              </a:rPr>
              <a:t> </a:t>
            </a:r>
          </a:p>
          <a:p>
            <a:pPr lvl="1"/>
            <a:r>
              <a:rPr lang="en-US" i="1" dirty="0" smtClean="0">
                <a:latin typeface="Berlin Sans FB" panose="020E0602020502020306" pitchFamily="34" charset="0"/>
              </a:rPr>
              <a:t>6. </a:t>
            </a:r>
            <a:r>
              <a:rPr lang="en-US" i="1" dirty="0" smtClean="0">
                <a:latin typeface="Berlin Sans FB" panose="020E0602020502020306" pitchFamily="34" charset="0"/>
                <a:hlinkClick r:id="rId8"/>
              </a:rPr>
              <a:t>www.Spotify.com</a:t>
            </a:r>
            <a:endParaRPr lang="en-US" i="1" dirty="0" smtClean="0">
              <a:latin typeface="Berlin Sans FB" panose="020E0602020502020306" pitchFamily="34" charset="0"/>
            </a:endParaRPr>
          </a:p>
          <a:p>
            <a:pPr lvl="1"/>
            <a:r>
              <a:rPr lang="en-US" i="1" dirty="0" smtClean="0">
                <a:latin typeface="Berlin Sans FB" panose="020E0602020502020306" pitchFamily="34" charset="0"/>
              </a:rPr>
              <a:t>7. </a:t>
            </a:r>
            <a:r>
              <a:rPr lang="en-US" i="1" dirty="0" smtClean="0">
                <a:latin typeface="Berlin Sans FB" panose="020E0602020502020306" pitchFamily="34" charset="0"/>
                <a:hlinkClick r:id="rId9"/>
              </a:rPr>
              <a:t>www.YouTube.com</a:t>
            </a:r>
            <a:r>
              <a:rPr lang="en-US" i="1" dirty="0" smtClean="0">
                <a:latin typeface="Berlin Sans FB" panose="020E0602020502020306" pitchFamily="34" charset="0"/>
              </a:rPr>
              <a:t> </a:t>
            </a:r>
          </a:p>
          <a:p>
            <a:pPr lvl="1"/>
            <a:r>
              <a:rPr lang="en-US" i="1" dirty="0" smtClean="0">
                <a:latin typeface="Berlin Sans FB" panose="020E0602020502020306" pitchFamily="34" charset="0"/>
              </a:rPr>
              <a:t>8. </a:t>
            </a:r>
            <a:r>
              <a:rPr lang="en-US" i="1" dirty="0" smtClean="0">
                <a:latin typeface="Berlin Sans FB" panose="020E0602020502020306" pitchFamily="34" charset="0"/>
                <a:hlinkClick r:id="rId10"/>
              </a:rPr>
              <a:t>www.TheOnion.com</a:t>
            </a:r>
            <a:r>
              <a:rPr lang="en-US" i="1" dirty="0" smtClean="0">
                <a:latin typeface="Berlin Sans FB" panose="020E0602020502020306" pitchFamily="34" charset="0"/>
              </a:rPr>
              <a:t> </a:t>
            </a:r>
          </a:p>
          <a:p>
            <a:endParaRPr lang="en-US" i="1" dirty="0">
              <a:latin typeface="Berlin Sans FB" panose="020E0602020502020306" pitchFamily="34" charset="0"/>
            </a:endParaRPr>
          </a:p>
          <a:p>
            <a:r>
              <a:rPr lang="en-US" i="1" dirty="0" smtClean="0">
                <a:latin typeface="Berlin Sans FB" panose="020E0602020502020306" pitchFamily="34" charset="0"/>
              </a:rPr>
              <a:t>According to: </a:t>
            </a:r>
          </a:p>
          <a:p>
            <a:pPr lvl="1"/>
            <a:r>
              <a:rPr lang="en-US" i="1" dirty="0" smtClean="0">
                <a:latin typeface="Berlin Sans FB" panose="020E0602020502020306" pitchFamily="34" charset="0"/>
              </a:rPr>
              <a:t>1. </a:t>
            </a:r>
            <a:r>
              <a:rPr lang="en-US" dirty="0" smtClean="0">
                <a:hlinkClick r:id="rId11"/>
              </a:rPr>
              <a:t>https://www.linkedin.com/pulse/top-10-sites-built-django-framework-vladimir-bogdanov</a:t>
            </a:r>
            <a:r>
              <a:rPr lang="en-US" dirty="0" smtClean="0"/>
              <a:t> </a:t>
            </a:r>
          </a:p>
          <a:p>
            <a:pPr lvl="1"/>
            <a:r>
              <a:rPr lang="en-US" i="1" dirty="0" smtClean="0">
                <a:latin typeface="Berlin Sans FB" panose="020E0602020502020306" pitchFamily="34" charset="0"/>
              </a:rPr>
              <a:t>2. </a:t>
            </a:r>
            <a:r>
              <a:rPr lang="en-US" dirty="0" smtClean="0">
                <a:hlinkClick r:id="rId12"/>
              </a:rPr>
              <a:t>https://djangostars.com/blog/10-popular-sites-made-on-django/</a:t>
            </a:r>
            <a:endParaRPr lang="en-US" i="1" dirty="0" smtClean="0">
              <a:latin typeface="Berlin Sans FB" panose="020E0602020502020306" pitchFamily="34" charset="0"/>
            </a:endParaRPr>
          </a:p>
        </p:txBody>
      </p:sp>
    </p:spTree>
    <p:extLst>
      <p:ext uri="{BB962C8B-B14F-4D97-AF65-F5344CB8AC3E}">
        <p14:creationId xmlns:p14="http://schemas.microsoft.com/office/powerpoint/2010/main" val="22630655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latin typeface="Berlin Sans FB" panose="020E0602020502020306" pitchFamily="34" charset="0"/>
              </a:rPr>
              <a:t>Django Installation</a:t>
            </a:r>
            <a:endParaRPr lang="en-US" dirty="0">
              <a:solidFill>
                <a:srgbClr val="C00000"/>
              </a:solidFill>
              <a:latin typeface="Berlin Sans FB" panose="020E0602020502020306" pitchFamily="34" charset="0"/>
            </a:endParaRPr>
          </a:p>
        </p:txBody>
      </p:sp>
      <p:sp>
        <p:nvSpPr>
          <p:cNvPr id="3" name="Content Placeholder 2"/>
          <p:cNvSpPr>
            <a:spLocks noGrp="1"/>
          </p:cNvSpPr>
          <p:nvPr>
            <p:ph idx="1"/>
          </p:nvPr>
        </p:nvSpPr>
        <p:spPr/>
        <p:txBody>
          <a:bodyPr>
            <a:normAutofit/>
          </a:bodyPr>
          <a:lstStyle/>
          <a:p>
            <a:pPr lvl="0"/>
            <a:r>
              <a:rPr lang="en-US" dirty="0" smtClean="0">
                <a:latin typeface="Berlin Sans FB" panose="020E0602020502020306" pitchFamily="34" charset="0"/>
              </a:rPr>
              <a:t>Open your </a:t>
            </a:r>
            <a:r>
              <a:rPr lang="en-US" dirty="0" err="1" smtClean="0">
                <a:latin typeface="Berlin Sans FB" panose="020E0602020502020306" pitchFamily="34" charset="0"/>
              </a:rPr>
              <a:t>cmd</a:t>
            </a:r>
            <a:r>
              <a:rPr lang="en-US" dirty="0" smtClean="0">
                <a:latin typeface="Berlin Sans FB" panose="020E0602020502020306" pitchFamily="34" charset="0"/>
              </a:rPr>
              <a:t> and type the command:</a:t>
            </a:r>
          </a:p>
          <a:p>
            <a:pPr lvl="1"/>
            <a:r>
              <a:rPr lang="en-US" dirty="0">
                <a:latin typeface="Berlin Sans FB" panose="020E0602020502020306" pitchFamily="34" charset="0"/>
              </a:rPr>
              <a:t>p</a:t>
            </a:r>
            <a:r>
              <a:rPr lang="en-US" dirty="0" smtClean="0">
                <a:latin typeface="Berlin Sans FB" panose="020E0602020502020306" pitchFamily="34" charset="0"/>
              </a:rPr>
              <a:t>ip install </a:t>
            </a:r>
            <a:r>
              <a:rPr lang="en-US" dirty="0" err="1" smtClean="0">
                <a:latin typeface="Berlin Sans FB" panose="020E0602020502020306" pitchFamily="34" charset="0"/>
              </a:rPr>
              <a:t>django</a:t>
            </a:r>
            <a:endParaRPr lang="en-US" dirty="0" smtClean="0">
              <a:latin typeface="Berlin Sans FB" panose="020E0602020502020306" pitchFamily="34" charset="0"/>
            </a:endParaRPr>
          </a:p>
          <a:p>
            <a:pPr lvl="0"/>
            <a:endParaRPr lang="en-US" dirty="0" smtClean="0">
              <a:latin typeface="Berlin Sans FB" panose="020E0602020502020306" pitchFamily="34" charset="0"/>
            </a:endParaRPr>
          </a:p>
          <a:p>
            <a:pPr lvl="0"/>
            <a:endParaRPr lang="en-US" i="1" dirty="0" smtClean="0">
              <a:latin typeface="Berlin Sans FB" panose="020E0602020502020306" pitchFamily="34" charset="0"/>
            </a:endParaRPr>
          </a:p>
          <a:p>
            <a:endParaRPr lang="en-US" i="1" dirty="0">
              <a:latin typeface="Berlin Sans FB" panose="020E0602020502020306" pitchFamily="34" charset="0"/>
            </a:endParaRPr>
          </a:p>
          <a:p>
            <a:endParaRPr lang="en-US" i="1" dirty="0" smtClean="0">
              <a:latin typeface="Berlin Sans FB" panose="020E0602020502020306" pitchFamily="34" charset="0"/>
            </a:endParaRPr>
          </a:p>
        </p:txBody>
      </p:sp>
      <p:pic>
        <p:nvPicPr>
          <p:cNvPr id="5" name="Picture 4"/>
          <p:cNvPicPr>
            <a:picLocks noChangeAspect="1"/>
          </p:cNvPicPr>
          <p:nvPr/>
        </p:nvPicPr>
        <p:blipFill>
          <a:blip r:embed="rId3"/>
          <a:stretch>
            <a:fillRect/>
          </a:stretch>
        </p:blipFill>
        <p:spPr>
          <a:xfrm>
            <a:off x="2585884" y="2822126"/>
            <a:ext cx="7287085" cy="3826785"/>
          </a:xfrm>
          <a:prstGeom prst="rect">
            <a:avLst/>
          </a:prstGeom>
        </p:spPr>
      </p:pic>
    </p:spTree>
    <p:extLst>
      <p:ext uri="{BB962C8B-B14F-4D97-AF65-F5344CB8AC3E}">
        <p14:creationId xmlns:p14="http://schemas.microsoft.com/office/powerpoint/2010/main" val="34769594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C00000"/>
                </a:solidFill>
                <a:latin typeface="Berlin Sans FB" panose="020E0602020502020306" pitchFamily="34" charset="0"/>
                <a:ea typeface="Verdana" panose="020B0604030504040204" pitchFamily="34" charset="0"/>
              </a:rPr>
              <a:t>Project Creation</a:t>
            </a:r>
            <a:endParaRPr lang="en-US" dirty="0">
              <a:solidFill>
                <a:srgbClr val="C00000"/>
              </a:solidFill>
              <a:latin typeface="Berlin Sans FB" panose="020E0602020502020306" pitchFamily="34" charset="0"/>
              <a:ea typeface="Verdana" panose="020B0604030504040204" pitchFamily="34" charset="0"/>
            </a:endParaRPr>
          </a:p>
        </p:txBody>
      </p:sp>
      <p:sp>
        <p:nvSpPr>
          <p:cNvPr id="3" name="Content Placeholder 2"/>
          <p:cNvSpPr>
            <a:spLocks noGrp="1"/>
          </p:cNvSpPr>
          <p:nvPr>
            <p:ph idx="1"/>
          </p:nvPr>
        </p:nvSpPr>
        <p:spPr/>
        <p:txBody>
          <a:bodyPr>
            <a:normAutofit/>
          </a:bodyPr>
          <a:lstStyle/>
          <a:p>
            <a:r>
              <a:rPr lang="en-US" dirty="0" smtClean="0">
                <a:latin typeface="Berlin Sans FB" panose="020E0602020502020306" pitchFamily="34" charset="0"/>
              </a:rPr>
              <a:t>Open your </a:t>
            </a:r>
            <a:r>
              <a:rPr lang="en-US" dirty="0" err="1" smtClean="0">
                <a:latin typeface="Berlin Sans FB" panose="020E0602020502020306" pitchFamily="34" charset="0"/>
              </a:rPr>
              <a:t>cmd</a:t>
            </a:r>
            <a:r>
              <a:rPr lang="en-US" dirty="0" smtClean="0">
                <a:latin typeface="Berlin Sans FB" panose="020E0602020502020306" pitchFamily="34" charset="0"/>
              </a:rPr>
              <a:t> in a folder where you are going to develop your project.</a:t>
            </a:r>
          </a:p>
          <a:p>
            <a:r>
              <a:rPr lang="en-US" dirty="0" smtClean="0">
                <a:latin typeface="Berlin Sans FB" panose="020E0602020502020306" pitchFamily="34" charset="0"/>
              </a:rPr>
              <a:t>Next step is to type this command:</a:t>
            </a:r>
          </a:p>
          <a:p>
            <a:pPr lvl="1"/>
            <a:r>
              <a:rPr lang="en-US" i="1" dirty="0" smtClean="0">
                <a:latin typeface="Berlin Sans FB" panose="020E0602020502020306" pitchFamily="34" charset="0"/>
              </a:rPr>
              <a:t>&gt;</a:t>
            </a:r>
            <a:r>
              <a:rPr lang="en-US" i="1" dirty="0" err="1" smtClean="0">
                <a:latin typeface="Berlin Sans FB" panose="020E0602020502020306" pitchFamily="34" charset="0"/>
              </a:rPr>
              <a:t>django</a:t>
            </a:r>
            <a:r>
              <a:rPr lang="en-US" i="1" dirty="0" smtClean="0">
                <a:latin typeface="Berlin Sans FB" panose="020E0602020502020306" pitchFamily="34" charset="0"/>
              </a:rPr>
              <a:t>-admin </a:t>
            </a:r>
            <a:r>
              <a:rPr lang="en-US" i="1" dirty="0" err="1" smtClean="0">
                <a:latin typeface="Berlin Sans FB" panose="020E0602020502020306" pitchFamily="34" charset="0"/>
              </a:rPr>
              <a:t>startproject</a:t>
            </a:r>
            <a:r>
              <a:rPr lang="en-US" i="1" dirty="0" smtClean="0">
                <a:latin typeface="Berlin Sans FB" panose="020E0602020502020306" pitchFamily="34" charset="0"/>
              </a:rPr>
              <a:t> </a:t>
            </a:r>
            <a:r>
              <a:rPr lang="en-US" i="1" dirty="0" err="1" smtClean="0">
                <a:latin typeface="Berlin Sans FB" panose="020E0602020502020306" pitchFamily="34" charset="0"/>
              </a:rPr>
              <a:t>YourProjectName</a:t>
            </a:r>
            <a:endParaRPr lang="en-US" i="1" dirty="0" smtClean="0">
              <a:latin typeface="Berlin Sans FB" panose="020E0602020502020306" pitchFamily="34" charset="0"/>
            </a:endParaRPr>
          </a:p>
        </p:txBody>
      </p:sp>
      <p:pic>
        <p:nvPicPr>
          <p:cNvPr id="5" name="Picture 4"/>
          <p:cNvPicPr>
            <a:picLocks noChangeAspect="1"/>
          </p:cNvPicPr>
          <p:nvPr/>
        </p:nvPicPr>
        <p:blipFill>
          <a:blip r:embed="rId3"/>
          <a:stretch>
            <a:fillRect/>
          </a:stretch>
        </p:blipFill>
        <p:spPr>
          <a:xfrm>
            <a:off x="1482636" y="3608438"/>
            <a:ext cx="9226727" cy="3072581"/>
          </a:xfrm>
          <a:prstGeom prst="rect">
            <a:avLst/>
          </a:prstGeom>
        </p:spPr>
      </p:pic>
    </p:spTree>
    <p:extLst>
      <p:ext uri="{BB962C8B-B14F-4D97-AF65-F5344CB8AC3E}">
        <p14:creationId xmlns:p14="http://schemas.microsoft.com/office/powerpoint/2010/main" val="31790560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C00000"/>
                </a:solidFill>
                <a:latin typeface="Berlin Sans FB" panose="020E0602020502020306" pitchFamily="34" charset="0"/>
                <a:ea typeface="Verdana" panose="020B0604030504040204" pitchFamily="34" charset="0"/>
              </a:rPr>
              <a:t>Project Folder Content</a:t>
            </a:r>
            <a:endParaRPr lang="en-US" dirty="0">
              <a:solidFill>
                <a:srgbClr val="C00000"/>
              </a:solidFill>
              <a:latin typeface="Berlin Sans FB" panose="020E0602020502020306" pitchFamily="34" charset="0"/>
              <a:ea typeface="Verdana" panose="020B0604030504040204" pitchFamily="34" charset="0"/>
            </a:endParaRPr>
          </a:p>
        </p:txBody>
      </p:sp>
      <p:sp>
        <p:nvSpPr>
          <p:cNvPr id="3" name="Content Placeholder 2"/>
          <p:cNvSpPr>
            <a:spLocks noGrp="1"/>
          </p:cNvSpPr>
          <p:nvPr>
            <p:ph idx="1"/>
          </p:nvPr>
        </p:nvSpPr>
        <p:spPr/>
        <p:txBody>
          <a:bodyPr>
            <a:normAutofit/>
          </a:bodyPr>
          <a:lstStyle/>
          <a:p>
            <a:pPr lvl="0"/>
            <a:r>
              <a:rPr lang="en-US" dirty="0" smtClean="0">
                <a:latin typeface="Berlin Sans FB" panose="020E0602020502020306" pitchFamily="34" charset="0"/>
              </a:rPr>
              <a:t>So you have created a project, what is inside?</a:t>
            </a:r>
          </a:p>
          <a:p>
            <a:pPr lvl="1"/>
            <a:r>
              <a:rPr lang="en-US" i="1" dirty="0" smtClean="0">
                <a:latin typeface="Berlin Sans FB" panose="020E0602020502020306" pitchFamily="34" charset="0"/>
              </a:rPr>
              <a:t>The Root folder (root project folder, the same name as the project name, can be renamed as you wish, e.g. ‘</a:t>
            </a:r>
            <a:r>
              <a:rPr lang="en-US" i="1" dirty="0" err="1" smtClean="0">
                <a:latin typeface="Berlin Sans FB" panose="020E0602020502020306" pitchFamily="34" charset="0"/>
              </a:rPr>
              <a:t>myFirstRetake</a:t>
            </a:r>
            <a:r>
              <a:rPr lang="en-US" i="1" dirty="0" smtClean="0">
                <a:latin typeface="Berlin Sans FB" panose="020E0602020502020306" pitchFamily="34" charset="0"/>
              </a:rPr>
              <a:t>’)</a:t>
            </a:r>
          </a:p>
          <a:p>
            <a:pPr lvl="1"/>
            <a:r>
              <a:rPr lang="en-US" i="1" dirty="0" smtClean="0">
                <a:latin typeface="Berlin Sans FB" panose="020E0602020502020306" pitchFamily="34" charset="0"/>
              </a:rPr>
              <a:t>m</a:t>
            </a:r>
            <a:r>
              <a:rPr lang="en-US" i="1" dirty="0" smtClean="0">
                <a:latin typeface="Berlin Sans FB" panose="020E0602020502020306" pitchFamily="34" charset="0"/>
              </a:rPr>
              <a:t>anage.py – almost the same as </a:t>
            </a:r>
            <a:r>
              <a:rPr lang="en-US" i="1" dirty="0" err="1" smtClean="0">
                <a:latin typeface="Berlin Sans FB" panose="020E0602020502020306" pitchFamily="34" charset="0"/>
              </a:rPr>
              <a:t>django</a:t>
            </a:r>
            <a:r>
              <a:rPr lang="en-US" i="1" dirty="0" smtClean="0">
                <a:latin typeface="Berlin Sans FB" panose="020E0602020502020306" pitchFamily="34" charset="0"/>
              </a:rPr>
              <a:t>-admin except that it helps to interact with settings.py (which is in root folder)</a:t>
            </a:r>
          </a:p>
          <a:p>
            <a:pPr lvl="1"/>
            <a:r>
              <a:rPr lang="en-US" i="1" dirty="0" smtClean="0">
                <a:latin typeface="Berlin Sans FB" panose="020E0602020502020306" pitchFamily="34" charset="0"/>
              </a:rPr>
              <a:t>Inside of the root folder:</a:t>
            </a:r>
          </a:p>
          <a:p>
            <a:pPr lvl="2"/>
            <a:r>
              <a:rPr lang="en-US" i="1" dirty="0" smtClean="0">
                <a:latin typeface="Berlin Sans FB" panose="020E0602020502020306" pitchFamily="34" charset="0"/>
              </a:rPr>
              <a:t>__init__.py – tells Python that this directory must be considered as a package</a:t>
            </a:r>
          </a:p>
          <a:p>
            <a:pPr lvl="2"/>
            <a:r>
              <a:rPr lang="en-US" i="1" dirty="0" smtClean="0">
                <a:latin typeface="Berlin Sans FB" panose="020E0602020502020306" pitchFamily="34" charset="0"/>
              </a:rPr>
              <a:t>s</a:t>
            </a:r>
            <a:r>
              <a:rPr lang="en-US" i="1" dirty="0" smtClean="0">
                <a:latin typeface="Berlin Sans FB" panose="020E0602020502020306" pitchFamily="34" charset="0"/>
              </a:rPr>
              <a:t>ettings.py – project’s main configuration file</a:t>
            </a:r>
          </a:p>
          <a:p>
            <a:pPr lvl="2"/>
            <a:r>
              <a:rPr lang="en-US" i="1" dirty="0" smtClean="0">
                <a:latin typeface="Berlin Sans FB" panose="020E0602020502020306" pitchFamily="34" charset="0"/>
              </a:rPr>
              <a:t>u</a:t>
            </a:r>
            <a:r>
              <a:rPr lang="en-US" i="1" dirty="0" smtClean="0">
                <a:latin typeface="Berlin Sans FB" panose="020E0602020502020306" pitchFamily="34" charset="0"/>
              </a:rPr>
              <a:t>rls.py – URL declarations of the project or simply table of contents</a:t>
            </a:r>
          </a:p>
          <a:p>
            <a:pPr lvl="2"/>
            <a:r>
              <a:rPr lang="en-US" i="1" dirty="0">
                <a:latin typeface="Berlin Sans FB" panose="020E0602020502020306" pitchFamily="34" charset="0"/>
              </a:rPr>
              <a:t>w</a:t>
            </a:r>
            <a:r>
              <a:rPr lang="en-US" i="1" dirty="0" smtClean="0">
                <a:latin typeface="Berlin Sans FB" panose="020E0602020502020306" pitchFamily="34" charset="0"/>
              </a:rPr>
              <a:t>sgi.py – web server gateway interface. </a:t>
            </a:r>
            <a:endParaRPr lang="en-US" i="1" dirty="0" smtClean="0">
              <a:latin typeface="Berlin Sans FB" panose="020E0602020502020306" pitchFamily="34" charset="0"/>
            </a:endParaRPr>
          </a:p>
        </p:txBody>
      </p:sp>
    </p:spTree>
    <p:extLst>
      <p:ext uri="{BB962C8B-B14F-4D97-AF65-F5344CB8AC3E}">
        <p14:creationId xmlns:p14="http://schemas.microsoft.com/office/powerpoint/2010/main" val="12284154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C00000"/>
                </a:solidFill>
                <a:latin typeface="Berlin Sans FB" panose="020E0602020502020306" pitchFamily="34" charset="0"/>
                <a:ea typeface="Verdana" panose="020B0604030504040204" pitchFamily="34" charset="0"/>
              </a:rPr>
              <a:t>Testing the Server </a:t>
            </a:r>
            <a:endParaRPr lang="en-US" dirty="0">
              <a:solidFill>
                <a:srgbClr val="C00000"/>
              </a:solidFill>
              <a:latin typeface="Berlin Sans FB" panose="020E0602020502020306" pitchFamily="34" charset="0"/>
              <a:ea typeface="Verdana" panose="020B0604030504040204" pitchFamily="34" charset="0"/>
            </a:endParaRPr>
          </a:p>
        </p:txBody>
      </p:sp>
      <p:sp>
        <p:nvSpPr>
          <p:cNvPr id="3" name="Content Placeholder 2"/>
          <p:cNvSpPr>
            <a:spLocks noGrp="1"/>
          </p:cNvSpPr>
          <p:nvPr>
            <p:ph idx="1"/>
          </p:nvPr>
        </p:nvSpPr>
        <p:spPr/>
        <p:txBody>
          <a:bodyPr>
            <a:normAutofit/>
          </a:bodyPr>
          <a:lstStyle/>
          <a:p>
            <a:r>
              <a:rPr lang="en-US" dirty="0" smtClean="0">
                <a:latin typeface="Berlin Sans FB" panose="020E0602020502020306" pitchFamily="34" charset="0"/>
              </a:rPr>
              <a:t>After you have created a project, it is good practice to check whether your server and project are in working state. Type the following command in </a:t>
            </a:r>
            <a:r>
              <a:rPr lang="en-US" dirty="0" err="1" smtClean="0">
                <a:latin typeface="Berlin Sans FB" panose="020E0602020502020306" pitchFamily="34" charset="0"/>
              </a:rPr>
              <a:t>cmd</a:t>
            </a:r>
            <a:r>
              <a:rPr lang="en-US" dirty="0" smtClean="0">
                <a:latin typeface="Berlin Sans FB" panose="020E0602020502020306" pitchFamily="34" charset="0"/>
              </a:rPr>
              <a:t>:</a:t>
            </a:r>
          </a:p>
          <a:p>
            <a:pPr lvl="1"/>
            <a:r>
              <a:rPr lang="en-US" i="1" dirty="0" smtClean="0">
                <a:latin typeface="Berlin Sans FB" panose="020E0602020502020306" pitchFamily="34" charset="0"/>
              </a:rPr>
              <a:t>&gt;python manage.py </a:t>
            </a:r>
            <a:r>
              <a:rPr lang="en-US" i="1" dirty="0" err="1" smtClean="0">
                <a:latin typeface="Berlin Sans FB" panose="020E0602020502020306" pitchFamily="34" charset="0"/>
              </a:rPr>
              <a:t>runserver</a:t>
            </a:r>
            <a:r>
              <a:rPr lang="en-US" i="1" dirty="0" smtClean="0">
                <a:latin typeface="Berlin Sans FB" panose="020E0602020502020306" pitchFamily="34" charset="0"/>
              </a:rPr>
              <a:t> [</a:t>
            </a:r>
            <a:r>
              <a:rPr lang="en-US" i="1" dirty="0" err="1" smtClean="0">
                <a:latin typeface="Berlin Sans FB" panose="020E0602020502020306" pitchFamily="34" charset="0"/>
              </a:rPr>
              <a:t>portNumber</a:t>
            </a:r>
            <a:r>
              <a:rPr lang="en-US" i="1" dirty="0" smtClean="0">
                <a:latin typeface="Berlin Sans FB" panose="020E0602020502020306" pitchFamily="34" charset="0"/>
              </a:rPr>
              <a:t> (default 8000)] &lt;-optional</a:t>
            </a:r>
          </a:p>
          <a:p>
            <a:pPr lvl="1"/>
            <a:endParaRPr lang="en-US" i="1" dirty="0" smtClean="0">
              <a:latin typeface="Berlin Sans FB" panose="020E0602020502020306" pitchFamily="34" charset="0"/>
            </a:endParaRPr>
          </a:p>
        </p:txBody>
      </p:sp>
      <p:pic>
        <p:nvPicPr>
          <p:cNvPr id="4" name="Picture 3"/>
          <p:cNvPicPr>
            <a:picLocks noChangeAspect="1"/>
          </p:cNvPicPr>
          <p:nvPr/>
        </p:nvPicPr>
        <p:blipFill>
          <a:blip r:embed="rId3"/>
          <a:stretch>
            <a:fillRect/>
          </a:stretch>
        </p:blipFill>
        <p:spPr>
          <a:xfrm>
            <a:off x="1245624" y="3666156"/>
            <a:ext cx="9700752" cy="2994275"/>
          </a:xfrm>
          <a:prstGeom prst="rect">
            <a:avLst/>
          </a:prstGeom>
        </p:spPr>
      </p:pic>
    </p:spTree>
    <p:extLst>
      <p:ext uri="{BB962C8B-B14F-4D97-AF65-F5344CB8AC3E}">
        <p14:creationId xmlns:p14="http://schemas.microsoft.com/office/powerpoint/2010/main" val="232022688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347</TotalTime>
  <Words>813</Words>
  <Application>Microsoft Office PowerPoint</Application>
  <PresentationFormat>Widescreen</PresentationFormat>
  <Paragraphs>129</Paragraphs>
  <Slides>20</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Berlin Sans FB</vt:lpstr>
      <vt:lpstr>Calibri</vt:lpstr>
      <vt:lpstr>Calibri Light</vt:lpstr>
      <vt:lpstr>Verdana</vt:lpstr>
      <vt:lpstr>Wingdings</vt:lpstr>
      <vt:lpstr>Office Theme</vt:lpstr>
      <vt:lpstr>Designing Applications in Python</vt:lpstr>
      <vt:lpstr>Objectives</vt:lpstr>
      <vt:lpstr>Learning outcomes</vt:lpstr>
      <vt:lpstr>What is Django Framework</vt:lpstr>
      <vt:lpstr>Best Products of Django (probably)</vt:lpstr>
      <vt:lpstr>Django Installation</vt:lpstr>
      <vt:lpstr>Project Creation</vt:lpstr>
      <vt:lpstr>Project Folder Content</vt:lpstr>
      <vt:lpstr>Testing the Server </vt:lpstr>
      <vt:lpstr>Application creation</vt:lpstr>
      <vt:lpstr>Application folder content</vt:lpstr>
      <vt:lpstr>Relaxation page</vt:lpstr>
      <vt:lpstr>Writing Simple Views</vt:lpstr>
      <vt:lpstr>Calling the view</vt:lpstr>
      <vt:lpstr>Reference to application’s url</vt:lpstr>
      <vt:lpstr>Verification of the working view</vt:lpstr>
      <vt:lpstr>path() function</vt:lpstr>
      <vt:lpstr>PowerPoint Presentation</vt:lpstr>
      <vt:lpstr>Code examples</vt:lpstr>
      <vt:lpstr>Thank you for your attention! </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Applications in Python</dc:title>
  <dc:creator>Shynggys Alshynov</dc:creator>
  <cp:lastModifiedBy>Shynggys Alshynov</cp:lastModifiedBy>
  <cp:revision>38</cp:revision>
  <dcterms:created xsi:type="dcterms:W3CDTF">2019-10-06T14:31:10Z</dcterms:created>
  <dcterms:modified xsi:type="dcterms:W3CDTF">2019-10-06T20:19:09Z</dcterms:modified>
</cp:coreProperties>
</file>

<file path=docProps/thumbnail.jpeg>
</file>